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0"/>
  </p:notesMasterIdLst>
  <p:sldIdLst>
    <p:sldId id="283" r:id="rId5"/>
    <p:sldId id="314" r:id="rId6"/>
    <p:sldId id="320" r:id="rId7"/>
    <p:sldId id="346" r:id="rId8"/>
    <p:sldId id="347" r:id="rId9"/>
    <p:sldId id="315" r:id="rId10"/>
    <p:sldId id="348" r:id="rId11"/>
    <p:sldId id="316" r:id="rId12"/>
    <p:sldId id="357" r:id="rId13"/>
    <p:sldId id="319" r:id="rId14"/>
    <p:sldId id="321" r:id="rId15"/>
    <p:sldId id="351" r:id="rId16"/>
    <p:sldId id="352" r:id="rId17"/>
    <p:sldId id="353" r:id="rId18"/>
    <p:sldId id="354" r:id="rId19"/>
    <p:sldId id="359" r:id="rId20"/>
    <p:sldId id="325" r:id="rId21"/>
    <p:sldId id="334" r:id="rId22"/>
    <p:sldId id="336" r:id="rId23"/>
    <p:sldId id="337" r:id="rId24"/>
    <p:sldId id="338" r:id="rId25"/>
    <p:sldId id="339" r:id="rId26"/>
    <p:sldId id="330" r:id="rId27"/>
    <p:sldId id="331" r:id="rId28"/>
    <p:sldId id="332" r:id="rId29"/>
    <p:sldId id="333" r:id="rId30"/>
    <p:sldId id="355" r:id="rId31"/>
    <p:sldId id="345" r:id="rId32"/>
    <p:sldId id="340" r:id="rId33"/>
    <p:sldId id="341" r:id="rId34"/>
    <p:sldId id="342" r:id="rId35"/>
    <p:sldId id="343" r:id="rId36"/>
    <p:sldId id="356" r:id="rId37"/>
    <p:sldId id="344" r:id="rId38"/>
    <p:sldId id="313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FF00"/>
    <a:srgbClr val="FF9900"/>
    <a:srgbClr val="E46C0A"/>
    <a:srgbClr val="000000"/>
    <a:srgbClr val="FF66CC"/>
    <a:srgbClr val="002060"/>
    <a:srgbClr val="4F6228"/>
    <a:srgbClr val="0033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0"/>
  </p:normalViewPr>
  <p:slideViewPr>
    <p:cSldViewPr>
      <p:cViewPr varScale="1">
        <p:scale>
          <a:sx n="86" d="100"/>
          <a:sy n="86" d="100"/>
        </p:scale>
        <p:origin x="-6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24F99A-7806-4236-BEA6-04D073BC2CE0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E848D7D4-6F8C-49DA-8C46-6AB6CC690F33}">
      <dgm:prSet phldrT="[Text]"/>
      <dgm:spPr/>
      <dgm:t>
        <a:bodyPr/>
        <a:lstStyle/>
        <a:p>
          <a:r>
            <a:rPr lang="en-US" dirty="0" smtClean="0"/>
            <a:t>Identify </a:t>
          </a:r>
          <a:endParaRPr lang="en-US" dirty="0"/>
        </a:p>
      </dgm:t>
    </dgm:pt>
    <dgm:pt modelId="{5A61A776-8F02-45B0-8DF7-671599D245FC}" type="parTrans" cxnId="{635EC668-D9D4-44AB-B97E-7709A6876145}">
      <dgm:prSet/>
      <dgm:spPr/>
      <dgm:t>
        <a:bodyPr/>
        <a:lstStyle/>
        <a:p>
          <a:endParaRPr lang="en-US"/>
        </a:p>
      </dgm:t>
    </dgm:pt>
    <dgm:pt modelId="{C1303680-41DD-4177-875B-C5B2AF21466A}" type="sibTrans" cxnId="{635EC668-D9D4-44AB-B97E-7709A6876145}">
      <dgm:prSet/>
      <dgm:spPr/>
      <dgm:t>
        <a:bodyPr/>
        <a:lstStyle/>
        <a:p>
          <a:endParaRPr lang="en-US"/>
        </a:p>
      </dgm:t>
    </dgm:pt>
    <dgm:pt modelId="{83FB901F-54DB-4DB5-B934-64A600609993}">
      <dgm:prSet phldrT="[Text]"/>
      <dgm:spPr/>
      <dgm:t>
        <a:bodyPr/>
        <a:lstStyle/>
        <a:p>
          <a:r>
            <a:rPr lang="en-US" dirty="0" smtClean="0"/>
            <a:t>Immobilize</a:t>
          </a:r>
          <a:endParaRPr lang="en-US" dirty="0"/>
        </a:p>
      </dgm:t>
    </dgm:pt>
    <dgm:pt modelId="{BE8A85C8-7C85-42AF-9EA6-719AD6C4EC21}" type="parTrans" cxnId="{9098A989-9931-4307-B8B8-154321817F12}">
      <dgm:prSet/>
      <dgm:spPr/>
      <dgm:t>
        <a:bodyPr/>
        <a:lstStyle/>
        <a:p>
          <a:endParaRPr lang="en-US"/>
        </a:p>
      </dgm:t>
    </dgm:pt>
    <dgm:pt modelId="{CC669E33-FBF5-4E30-A96E-149E282DF8A9}" type="sibTrans" cxnId="{9098A989-9931-4307-B8B8-154321817F12}">
      <dgm:prSet/>
      <dgm:spPr/>
      <dgm:t>
        <a:bodyPr/>
        <a:lstStyle/>
        <a:p>
          <a:endParaRPr lang="en-US"/>
        </a:p>
      </dgm:t>
    </dgm:pt>
    <dgm:pt modelId="{C5FA003D-E5A9-4680-BC39-A068CEA1A94A}">
      <dgm:prSet phldrT="[Text]"/>
      <dgm:spPr/>
      <dgm:t>
        <a:bodyPr/>
        <a:lstStyle/>
        <a:p>
          <a:r>
            <a:rPr lang="en-US" dirty="0" smtClean="0"/>
            <a:t>Disable</a:t>
          </a:r>
          <a:endParaRPr lang="en-US" dirty="0"/>
        </a:p>
      </dgm:t>
    </dgm:pt>
    <dgm:pt modelId="{A9EF71A8-B1B5-468F-AEF7-95AE0E7C2B2F}" type="parTrans" cxnId="{C38BAD46-0B04-41B5-A625-03418DBF6ED9}">
      <dgm:prSet/>
      <dgm:spPr/>
      <dgm:t>
        <a:bodyPr/>
        <a:lstStyle/>
        <a:p>
          <a:endParaRPr lang="en-US"/>
        </a:p>
      </dgm:t>
    </dgm:pt>
    <dgm:pt modelId="{6E679E14-1100-4A57-BFAF-A36C2F30FD59}" type="sibTrans" cxnId="{C38BAD46-0B04-41B5-A625-03418DBF6ED9}">
      <dgm:prSet/>
      <dgm:spPr/>
      <dgm:t>
        <a:bodyPr/>
        <a:lstStyle/>
        <a:p>
          <a:endParaRPr lang="en-US"/>
        </a:p>
      </dgm:t>
    </dgm:pt>
    <dgm:pt modelId="{C273C225-9AC2-4BF4-BF26-368C8F6544E0}" type="pres">
      <dgm:prSet presAssocID="{5224F99A-7806-4236-BEA6-04D073BC2CE0}" presName="linearFlow" presStyleCnt="0">
        <dgm:presLayoutVars>
          <dgm:resizeHandles val="exact"/>
        </dgm:presLayoutVars>
      </dgm:prSet>
      <dgm:spPr/>
    </dgm:pt>
    <dgm:pt modelId="{8AB5EC7A-B6CF-4CD1-A3A8-D01B8D8F4D37}" type="pres">
      <dgm:prSet presAssocID="{E848D7D4-6F8C-49DA-8C46-6AB6CC690F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E884E2-85C5-4F38-BF59-5B2578A65BCB}" type="pres">
      <dgm:prSet presAssocID="{C1303680-41DD-4177-875B-C5B2AF21466A}" presName="sibTrans" presStyleLbl="sibTrans2D1" presStyleIdx="0" presStyleCnt="2"/>
      <dgm:spPr/>
      <dgm:t>
        <a:bodyPr/>
        <a:lstStyle/>
        <a:p>
          <a:endParaRPr lang="en-US"/>
        </a:p>
      </dgm:t>
    </dgm:pt>
    <dgm:pt modelId="{AF18CAFC-F4B7-49D2-A659-CA54F1BCD005}" type="pres">
      <dgm:prSet presAssocID="{C1303680-41DD-4177-875B-C5B2AF21466A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4FBC44AF-CE9B-4278-B6E5-2EAC86BBF883}" type="pres">
      <dgm:prSet presAssocID="{83FB901F-54DB-4DB5-B934-64A60060999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6F6DC9-F9D2-4106-ADF0-277B3F411CEA}" type="pres">
      <dgm:prSet presAssocID="{CC669E33-FBF5-4E30-A96E-149E282DF8A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39CD011E-73A3-4837-AAB6-C39630580893}" type="pres">
      <dgm:prSet presAssocID="{CC669E33-FBF5-4E30-A96E-149E282DF8A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EA9544BC-A380-4013-8EF9-BD56B32854F3}" type="pres">
      <dgm:prSet presAssocID="{C5FA003D-E5A9-4680-BC39-A068CEA1A94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D205648-44A4-4E34-9791-EBEDE69F9484}" type="presOf" srcId="{CC669E33-FBF5-4E30-A96E-149E282DF8A9}" destId="{7F6F6DC9-F9D2-4106-ADF0-277B3F411CEA}" srcOrd="0" destOrd="0" presId="urn:microsoft.com/office/officeart/2005/8/layout/process2"/>
    <dgm:cxn modelId="{B8D8AE30-F059-4727-AD8E-9597A95F305B}" type="presOf" srcId="{E848D7D4-6F8C-49DA-8C46-6AB6CC690F33}" destId="{8AB5EC7A-B6CF-4CD1-A3A8-D01B8D8F4D37}" srcOrd="0" destOrd="0" presId="urn:microsoft.com/office/officeart/2005/8/layout/process2"/>
    <dgm:cxn modelId="{635EC668-D9D4-44AB-B97E-7709A6876145}" srcId="{5224F99A-7806-4236-BEA6-04D073BC2CE0}" destId="{E848D7D4-6F8C-49DA-8C46-6AB6CC690F33}" srcOrd="0" destOrd="0" parTransId="{5A61A776-8F02-45B0-8DF7-671599D245FC}" sibTransId="{C1303680-41DD-4177-875B-C5B2AF21466A}"/>
    <dgm:cxn modelId="{C863725C-C080-47F2-9CAF-94300E155827}" type="presOf" srcId="{C1303680-41DD-4177-875B-C5B2AF21466A}" destId="{AF18CAFC-F4B7-49D2-A659-CA54F1BCD005}" srcOrd="1" destOrd="0" presId="urn:microsoft.com/office/officeart/2005/8/layout/process2"/>
    <dgm:cxn modelId="{AC0BBB6E-D64E-4BA3-A6A4-EBC49D6EBB27}" type="presOf" srcId="{CC669E33-FBF5-4E30-A96E-149E282DF8A9}" destId="{39CD011E-73A3-4837-AAB6-C39630580893}" srcOrd="1" destOrd="0" presId="urn:microsoft.com/office/officeart/2005/8/layout/process2"/>
    <dgm:cxn modelId="{9098A989-9931-4307-B8B8-154321817F12}" srcId="{5224F99A-7806-4236-BEA6-04D073BC2CE0}" destId="{83FB901F-54DB-4DB5-B934-64A600609993}" srcOrd="1" destOrd="0" parTransId="{BE8A85C8-7C85-42AF-9EA6-719AD6C4EC21}" sibTransId="{CC669E33-FBF5-4E30-A96E-149E282DF8A9}"/>
    <dgm:cxn modelId="{6B44DC81-DC45-4F86-BF0D-2DA643DC0D8D}" type="presOf" srcId="{83FB901F-54DB-4DB5-B934-64A600609993}" destId="{4FBC44AF-CE9B-4278-B6E5-2EAC86BBF883}" srcOrd="0" destOrd="0" presId="urn:microsoft.com/office/officeart/2005/8/layout/process2"/>
    <dgm:cxn modelId="{0BBB5410-55A4-4FD9-A6D3-37FFFE2D7A5B}" type="presOf" srcId="{C5FA003D-E5A9-4680-BC39-A068CEA1A94A}" destId="{EA9544BC-A380-4013-8EF9-BD56B32854F3}" srcOrd="0" destOrd="0" presId="urn:microsoft.com/office/officeart/2005/8/layout/process2"/>
    <dgm:cxn modelId="{8134FFB2-0CFE-41EE-9FD3-F29E676D2E9C}" type="presOf" srcId="{5224F99A-7806-4236-BEA6-04D073BC2CE0}" destId="{C273C225-9AC2-4BF4-BF26-368C8F6544E0}" srcOrd="0" destOrd="0" presId="urn:microsoft.com/office/officeart/2005/8/layout/process2"/>
    <dgm:cxn modelId="{8DE87B7E-CA0A-46F9-913D-5A145053747C}" type="presOf" srcId="{C1303680-41DD-4177-875B-C5B2AF21466A}" destId="{B3E884E2-85C5-4F38-BF59-5B2578A65BCB}" srcOrd="0" destOrd="0" presId="urn:microsoft.com/office/officeart/2005/8/layout/process2"/>
    <dgm:cxn modelId="{C38BAD46-0B04-41B5-A625-03418DBF6ED9}" srcId="{5224F99A-7806-4236-BEA6-04D073BC2CE0}" destId="{C5FA003D-E5A9-4680-BC39-A068CEA1A94A}" srcOrd="2" destOrd="0" parTransId="{A9EF71A8-B1B5-468F-AEF7-95AE0E7C2B2F}" sibTransId="{6E679E14-1100-4A57-BFAF-A36C2F30FD59}"/>
    <dgm:cxn modelId="{2DAE2110-4EDB-4CD5-BF1E-F0D3B63A3711}" type="presParOf" srcId="{C273C225-9AC2-4BF4-BF26-368C8F6544E0}" destId="{8AB5EC7A-B6CF-4CD1-A3A8-D01B8D8F4D37}" srcOrd="0" destOrd="0" presId="urn:microsoft.com/office/officeart/2005/8/layout/process2"/>
    <dgm:cxn modelId="{10511D7F-DBF2-45A7-9C5F-A3E25DCB282D}" type="presParOf" srcId="{C273C225-9AC2-4BF4-BF26-368C8F6544E0}" destId="{B3E884E2-85C5-4F38-BF59-5B2578A65BCB}" srcOrd="1" destOrd="0" presId="urn:microsoft.com/office/officeart/2005/8/layout/process2"/>
    <dgm:cxn modelId="{32B95980-1DF7-4AB9-8858-0BABD53FFC12}" type="presParOf" srcId="{B3E884E2-85C5-4F38-BF59-5B2578A65BCB}" destId="{AF18CAFC-F4B7-49D2-A659-CA54F1BCD005}" srcOrd="0" destOrd="0" presId="urn:microsoft.com/office/officeart/2005/8/layout/process2"/>
    <dgm:cxn modelId="{7BA75051-5245-4DCD-94F4-4C12B61306D5}" type="presParOf" srcId="{C273C225-9AC2-4BF4-BF26-368C8F6544E0}" destId="{4FBC44AF-CE9B-4278-B6E5-2EAC86BBF883}" srcOrd="2" destOrd="0" presId="urn:microsoft.com/office/officeart/2005/8/layout/process2"/>
    <dgm:cxn modelId="{D52D6530-AA9B-4B58-85DB-0431D8EA970C}" type="presParOf" srcId="{C273C225-9AC2-4BF4-BF26-368C8F6544E0}" destId="{7F6F6DC9-F9D2-4106-ADF0-277B3F411CEA}" srcOrd="3" destOrd="0" presId="urn:microsoft.com/office/officeart/2005/8/layout/process2"/>
    <dgm:cxn modelId="{A4EF9DCD-70C4-46FC-B65C-19A518E5BB72}" type="presParOf" srcId="{7F6F6DC9-F9D2-4106-ADF0-277B3F411CEA}" destId="{39CD011E-73A3-4837-AAB6-C39630580893}" srcOrd="0" destOrd="0" presId="urn:microsoft.com/office/officeart/2005/8/layout/process2"/>
    <dgm:cxn modelId="{5D32CDFD-3881-44BF-B9AF-336F4E35E518}" type="presParOf" srcId="{C273C225-9AC2-4BF4-BF26-368C8F6544E0}" destId="{EA9544BC-A380-4013-8EF9-BD56B32854F3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8FF44-E07D-C449-A911-94F140B6B701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B6628-9170-604C-845B-0F483202F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76200" y="-76200"/>
            <a:ext cx="9372600" cy="7086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flipH="1">
            <a:off x="-76200" y="381000"/>
            <a:ext cx="8153400" cy="5334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2057400" y="4688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Arial Black" pitchFamily="34" charset="0"/>
              </a:rPr>
              <a:t>NFPA 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" name="Group 14"/>
          <p:cNvGrpSpPr/>
          <p:nvPr userDrawn="1"/>
        </p:nvGrpSpPr>
        <p:grpSpPr>
          <a:xfrm>
            <a:off x="1066800" y="152400"/>
            <a:ext cx="990600" cy="990600"/>
            <a:chOff x="6934200" y="152400"/>
            <a:chExt cx="990600" cy="990600"/>
          </a:xfrm>
        </p:grpSpPr>
        <p:sp>
          <p:nvSpPr>
            <p:cNvPr id="16" name="Oval 15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52400" y="0"/>
            <a:ext cx="9601200" cy="70866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152400" y="0"/>
            <a:ext cx="9067800" cy="7010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Rectangle 23"/>
          <p:cNvSpPr/>
          <p:nvPr userDrawn="1"/>
        </p:nvSpPr>
        <p:spPr>
          <a:xfrm flipH="1">
            <a:off x="-76200" y="228600"/>
            <a:ext cx="81534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874686" y="457200"/>
            <a:ext cx="5288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 Black" pitchFamily="34" charset="0"/>
              </a:rPr>
              <a:t>National Fire Protection Association</a:t>
            </a:r>
            <a:endParaRPr lang="en-US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6" name="Picture 2" descr="http://www.shamrock-inc.com/images/nfpa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71657" y="348343"/>
            <a:ext cx="615369" cy="6096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76200" y="-152400"/>
            <a:ext cx="9296400" cy="7086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7" name="Oval 16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-609600"/>
            <a:ext cx="9956800" cy="7467600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2286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grpSp>
        <p:nvGrpSpPr>
          <p:cNvPr id="2" name="Group 3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5" name="Oval 4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76200" y="-152400"/>
            <a:ext cx="9296400" cy="7086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7" name="Oval 16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 descr="NFPA_EV_Circle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 flipH="1">
            <a:off x="0" y="228600"/>
            <a:ext cx="80772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4" name="Oval 1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 userDrawn="1"/>
        </p:nvSpPr>
        <p:spPr>
          <a:xfrm>
            <a:off x="3048000" y="304800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343400" y="533400"/>
            <a:ext cx="3584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Module VI</a:t>
            </a: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Course Conclusion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91727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 flipH="1">
            <a:off x="0" y="228600"/>
            <a:ext cx="80772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4" name="Oval 1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 userDrawn="1"/>
        </p:nvSpPr>
        <p:spPr>
          <a:xfrm>
            <a:off x="3048000" y="304800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343400" y="533400"/>
            <a:ext cx="3584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Module VI</a:t>
            </a: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Course Conclusion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 flipH="1">
            <a:off x="0" y="228600"/>
            <a:ext cx="80772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330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3" name="Oval 12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 userDrawn="1"/>
        </p:nvSpPr>
        <p:spPr>
          <a:xfrm>
            <a:off x="3048000" y="304800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343400" y="533400"/>
            <a:ext cx="3584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Module VI</a:t>
            </a: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Course Conclusion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83CC0-A6CE-472C-B271-036B676845E5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9" r:id="rId3"/>
    <p:sldLayoutId id="2147483662" r:id="rId4"/>
    <p:sldLayoutId id="2147483663" r:id="rId5"/>
    <p:sldLayoutId id="2147483664" r:id="rId6"/>
    <p:sldLayoutId id="2147483665" r:id="rId7"/>
    <p:sldLayoutId id="2147483649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  <p:sldLayoutId id="2147483666" r:id="rId19"/>
    <p:sldLayoutId id="2147483667" r:id="rId20"/>
    <p:sldLayoutId id="2147483668" r:id="rId2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ompanyweb/p/evsefs/DraftPictures/ESCAPE_2010/ENGINE_AND_BATTERY/PEC_2048.JP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companyweb/p/evsefs/DraftPictures/PRIUS_2010/INVERTER_CONVERTER/PEC_1767.JPG" TargetMode="Externa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hyperlink" Target="http://companyweb/p/evsefs/DraftPictures/New%20Hampshire/10_160_208.jpg" TargetMode="External"/><Relationship Id="rId7" Type="http://schemas.openxmlformats.org/officeDocument/2006/relationships/diagramLayout" Target="../diagrams/layout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Relationship Id="rId6" Type="http://schemas.openxmlformats.org/officeDocument/2006/relationships/diagramData" Target="../diagrams/data1.xml"/><Relationship Id="rId5" Type="http://schemas.openxmlformats.org/officeDocument/2006/relationships/image" Target="../media/image21.png"/><Relationship Id="rId10" Type="http://schemas.microsoft.com/office/2007/relationships/diagramDrawing" Target="../diagrams/drawing1.xml"/><Relationship Id="rId4" Type="http://schemas.openxmlformats.org/officeDocument/2006/relationships/image" Target="../media/image20.jpeg"/><Relationship Id="rId9" Type="http://schemas.openxmlformats.org/officeDocument/2006/relationships/diagramColors" Target="../diagrams/colors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companyweb/p/evsefs/DraftPictures/New%20Hampshire/10_160_116.jpg" TargetMode="Externa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companyweb/p/evsefs/DraftPictures/PRIUS_2010/HIGH_VOLTAGE_DISCONNECT/PEC_1929.JPG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52600" y="1905000"/>
            <a:ext cx="5791200" cy="4546600"/>
            <a:chOff x="1752600" y="1905000"/>
            <a:chExt cx="5791200" cy="4546600"/>
          </a:xfrm>
        </p:grpSpPr>
        <p:sp>
          <p:nvSpPr>
            <p:cNvPr id="17" name="Rectangle 16"/>
            <p:cNvSpPr/>
            <p:nvPr/>
          </p:nvSpPr>
          <p:spPr>
            <a:xfrm>
              <a:off x="1752600" y="1905000"/>
              <a:ext cx="5791200" cy="4038600"/>
            </a:xfrm>
            <a:prstGeom prst="rect">
              <a:avLst/>
            </a:prstGeom>
            <a:solidFill>
              <a:srgbClr val="FF0000">
                <a:alpha val="7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81200" y="1970782"/>
              <a:ext cx="5181600" cy="1077218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  <a:latin typeface="Arial Black" pitchFamily="34" charset="0"/>
                </a:rPr>
                <a:t>Module VI:</a:t>
              </a:r>
            </a:p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 Black" pitchFamily="34" charset="0"/>
                </a:rPr>
                <a:t>Course Conclusion</a:t>
              </a:r>
              <a:endParaRPr lang="en-US" sz="3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25" name="Picture 24" descr="bmw_setup1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362200" y="3048000"/>
              <a:ext cx="4254500" cy="3403600"/>
            </a:xfrm>
            <a:prstGeom prst="rect">
              <a:avLst/>
            </a:prstGeom>
          </p:spPr>
        </p:pic>
      </p:grpSp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6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1200" y="3272135"/>
            <a:ext cx="5181600" cy="461665"/>
          </a:xfrm>
          <a:prstGeom prst="rect">
            <a:avLst/>
          </a:prstGeom>
          <a:noFill/>
          <a:effectLst>
            <a:outerShdw blurRad="50800" dist="381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Module I - Introduction</a:t>
            </a:r>
            <a:endParaRPr lang="en-US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1752600" y="1905000"/>
            <a:ext cx="5791200" cy="4800600"/>
            <a:chOff x="1752600" y="1905000"/>
            <a:chExt cx="5791200" cy="4800600"/>
          </a:xfrm>
        </p:grpSpPr>
        <p:sp>
          <p:nvSpPr>
            <p:cNvPr id="17" name="Rectangle 16"/>
            <p:cNvSpPr/>
            <p:nvPr/>
          </p:nvSpPr>
          <p:spPr>
            <a:xfrm>
              <a:off x="1752600" y="1905000"/>
              <a:ext cx="5791200" cy="4038600"/>
            </a:xfrm>
            <a:prstGeom prst="rect">
              <a:avLst/>
            </a:prstGeom>
            <a:solidFill>
              <a:srgbClr val="FF0000">
                <a:alpha val="7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81200" y="1981200"/>
              <a:ext cx="5181600" cy="1077218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  <a:latin typeface="Arial Black" pitchFamily="34" charset="0"/>
                </a:rPr>
                <a:t>Module VI:</a:t>
              </a:r>
            </a:p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 Black" pitchFamily="34" charset="0"/>
                </a:rPr>
                <a:t>Course Conclusion</a:t>
              </a:r>
              <a:endParaRPr lang="en-US" sz="3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25" name="Picture 24" descr="bmw_setup1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362200" y="3302000"/>
              <a:ext cx="4254500" cy="3403600"/>
            </a:xfrm>
            <a:prstGeom prst="rect">
              <a:avLst/>
            </a:prstGeom>
          </p:spPr>
        </p:pic>
      </p:grpSp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6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7400" y="3276600"/>
            <a:ext cx="5181600" cy="830997"/>
          </a:xfrm>
          <a:prstGeom prst="rect">
            <a:avLst/>
          </a:prstGeom>
          <a:noFill/>
          <a:effectLst>
            <a:outerShdw blurRad="50800" dist="381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Module III – Vehicle Systems and Safety Features</a:t>
            </a:r>
            <a:endParaRPr lang="en-US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66800" y="533400"/>
            <a:ext cx="7162800" cy="57150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676400" y="609600"/>
            <a:ext cx="5539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Standard Components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6-</a:t>
            </a:r>
            <a:fld id="{1C7A3F9D-EA3A-4B35-83C7-B88C13F6F6E4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066800" y="1447800"/>
            <a:ext cx="7239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FFFF00"/>
                </a:solidFill>
              </a:rPr>
              <a:t>12 Volt DC battery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Found in P/HEVs and EVs.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Can be found in various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</a:rPr>
              <a:t>  locations.</a:t>
            </a:r>
          </a:p>
          <a:p>
            <a:pPr lvl="1"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lvl="6"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lvl="6"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FFFF00"/>
                </a:solidFill>
              </a:rPr>
              <a:t> Internal combustion engine</a:t>
            </a:r>
          </a:p>
          <a:p>
            <a:pPr lvl="7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Found in P/HEVs and  </a:t>
            </a:r>
          </a:p>
          <a:p>
            <a:pPr lvl="7"/>
            <a:r>
              <a:rPr lang="en-US" sz="2400" b="1" dirty="0" smtClean="0">
                <a:solidFill>
                  <a:schemeClr val="bg1"/>
                </a:solidFill>
              </a:rPr>
              <a:t>  extended range electric</a:t>
            </a:r>
          </a:p>
          <a:p>
            <a:pPr lvl="7"/>
            <a:r>
              <a:rPr lang="en-US" sz="2400" b="1" dirty="0" smtClean="0">
                <a:solidFill>
                  <a:schemeClr val="bg1"/>
                </a:solidFill>
              </a:rPr>
              <a:t>  vehicles.</a:t>
            </a:r>
          </a:p>
          <a:p>
            <a:pPr lvl="7"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</a:endParaRPr>
          </a:p>
          <a:p>
            <a:endParaRPr lang="en-US" sz="2400" b="1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38200" y="3352800"/>
            <a:ext cx="2819400" cy="3124200"/>
            <a:chOff x="762000" y="1219200"/>
            <a:chExt cx="2819400" cy="3124200"/>
          </a:xfrm>
        </p:grpSpPr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762000" y="1219200"/>
              <a:ext cx="2743200" cy="2895600"/>
            </a:xfrm>
            <a:prstGeom prst="rect">
              <a:avLst/>
            </a:prstGeom>
            <a:noFill/>
            <a:ln w="9525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762000" y="3720986"/>
              <a:ext cx="2819400" cy="622414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400" b="1" dirty="0" smtClean="0"/>
                <a:t>Internal Combustion </a:t>
              </a:r>
            </a:p>
            <a:p>
              <a:pPr algn="ctr">
                <a:lnSpc>
                  <a:spcPts val="2000"/>
                </a:lnSpc>
              </a:pPr>
              <a:r>
                <a:rPr lang="en-US" sz="2400" b="1" dirty="0" smtClean="0"/>
                <a:t>Engine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334000" y="1295400"/>
            <a:ext cx="3048000" cy="2438400"/>
            <a:chOff x="4419600" y="1219200"/>
            <a:chExt cx="4038600" cy="3060841"/>
          </a:xfrm>
        </p:grpSpPr>
        <p:pic>
          <p:nvPicPr>
            <p:cNvPr id="11" name="Picture 6" descr="Picture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4419600" y="1219200"/>
              <a:ext cx="4016188" cy="2667000"/>
            </a:xfrm>
            <a:prstGeom prst="rect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</p:pic>
        <p:sp>
          <p:nvSpPr>
            <p:cNvPr id="12" name="Rectangle 11"/>
            <p:cNvSpPr/>
            <p:nvPr/>
          </p:nvSpPr>
          <p:spPr>
            <a:xfrm>
              <a:off x="4419600" y="3657601"/>
              <a:ext cx="4038600" cy="58743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626708" y="3733800"/>
              <a:ext cx="3727938" cy="546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sz="2400" b="1" dirty="0" smtClean="0"/>
                <a:t>12 VDC Battery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66800" y="533400"/>
            <a:ext cx="7086600" cy="57150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676400" y="609600"/>
            <a:ext cx="5539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Standard Components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6-</a:t>
            </a:r>
            <a:fld id="{1C7A3F9D-EA3A-4B35-83C7-B88C13F6F6E4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219200" y="1371601"/>
            <a:ext cx="7086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High Voltage Battery</a:t>
            </a:r>
          </a:p>
          <a:p>
            <a:endParaRPr lang="en-US" sz="800" b="1" dirty="0" smtClean="0">
              <a:solidFill>
                <a:srgbClr val="FFFF0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Found in P/HEVs and EVs.</a:t>
            </a:r>
          </a:p>
          <a:p>
            <a:pPr lvl="1"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NiMH</a:t>
            </a:r>
            <a:r>
              <a:rPr lang="en-US" sz="2400" b="1" dirty="0" smtClean="0">
                <a:solidFill>
                  <a:schemeClr val="bg1"/>
                </a:solidFill>
              </a:rPr>
              <a:t> or Lithium Ion.</a:t>
            </a:r>
          </a:p>
          <a:p>
            <a:pPr lvl="1"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Multiple low voltage cells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</a:rPr>
              <a:t>   wired in series.</a:t>
            </a:r>
          </a:p>
          <a:p>
            <a:pPr lvl="1"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</a:endParaRPr>
          </a:p>
          <a:p>
            <a:pPr lvl="6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Typical locations in Vehicle:</a:t>
            </a:r>
          </a:p>
          <a:p>
            <a:pPr lvl="5"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</a:endParaRPr>
          </a:p>
          <a:p>
            <a:pPr lvl="7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In the cargo area or </a:t>
            </a:r>
          </a:p>
          <a:p>
            <a:pPr lvl="7"/>
            <a:r>
              <a:rPr lang="en-US" sz="2400" b="1" dirty="0" smtClean="0">
                <a:solidFill>
                  <a:schemeClr val="bg1"/>
                </a:solidFill>
              </a:rPr>
              <a:t>   under the 2</a:t>
            </a:r>
            <a:r>
              <a:rPr lang="en-US" sz="2400" b="1" baseline="30000" dirty="0" smtClean="0">
                <a:solidFill>
                  <a:schemeClr val="bg1"/>
                </a:solidFill>
              </a:rPr>
              <a:t>nd</a:t>
            </a:r>
            <a:r>
              <a:rPr lang="en-US" sz="2400" b="1" dirty="0" smtClean="0">
                <a:solidFill>
                  <a:schemeClr val="bg1"/>
                </a:solidFill>
              </a:rPr>
              <a:t> row seat </a:t>
            </a:r>
          </a:p>
          <a:p>
            <a:pPr lvl="7"/>
            <a:r>
              <a:rPr lang="en-US" sz="2400" b="1" dirty="0" smtClean="0">
                <a:solidFill>
                  <a:schemeClr val="bg1"/>
                </a:solidFill>
              </a:rPr>
              <a:t>   (SUVs) in P/HEVs,</a:t>
            </a:r>
          </a:p>
          <a:p>
            <a:pPr lvl="7"/>
            <a:endParaRPr lang="en-US" sz="800" b="1" dirty="0" smtClean="0">
              <a:solidFill>
                <a:schemeClr val="bg1"/>
              </a:solidFill>
            </a:endParaRPr>
          </a:p>
          <a:p>
            <a:pPr lvl="7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Under the floor pan in EVs.</a:t>
            </a:r>
          </a:p>
          <a:p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8" name="Picture 3" descr="C:\Users\blewis\AppData\Local\Microsoft\Windows\Temporary Internet Files\Low\Content.IE5\Z4DMS5JR\NIMH_(Honda_Insight_2nd_Gen)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4800" y="3962400"/>
            <a:ext cx="3556000" cy="26670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9" name="Picture 2" descr="C:\Users\blewis\AppData\Local\Microsoft\Windows\Temporary Internet Files\Low\Content.IE5\5OXHG18J\Battery_wired_in_series_(Honda)[1]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38800" y="1143000"/>
            <a:ext cx="3276600" cy="245745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66800" y="609600"/>
            <a:ext cx="6934200" cy="56388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676400" y="609600"/>
            <a:ext cx="5539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Standard Components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6-</a:t>
            </a:r>
            <a:fld id="{1C7A3F9D-EA3A-4B35-83C7-B88C13F6F6E4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219200" y="1219200"/>
            <a:ext cx="693420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FFFF00"/>
                </a:solidFill>
              </a:rPr>
              <a:t>DC/DC Converter</a:t>
            </a:r>
          </a:p>
          <a:p>
            <a:pPr>
              <a:buFont typeface="Arial" pitchFamily="34" charset="0"/>
              <a:buChar char="•"/>
            </a:pPr>
            <a:endParaRPr lang="en-US" sz="800" b="1" dirty="0" smtClean="0">
              <a:solidFill>
                <a:srgbClr val="FFFF0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Replaces conventional alternator.</a:t>
            </a:r>
          </a:p>
          <a:p>
            <a:pPr lvl="1"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Takes high voltage DC current from battery and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</a:rPr>
              <a:t>   steps it down to 12v DC to run vehicle systems.</a:t>
            </a:r>
          </a:p>
          <a:p>
            <a:pPr lvl="1">
              <a:buFont typeface="Arial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2800" b="1" dirty="0" smtClean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FFFF00"/>
                </a:solidFill>
              </a:rPr>
              <a:t>Inverter/Converter</a:t>
            </a:r>
          </a:p>
          <a:p>
            <a:pPr>
              <a:buFont typeface="Arial" pitchFamily="34" charset="0"/>
              <a:buChar char="•"/>
            </a:pPr>
            <a:endParaRPr lang="en-US" sz="800" b="1" dirty="0" smtClean="0">
              <a:solidFill>
                <a:srgbClr val="FFFF0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Found in vehicles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</a:rPr>
              <a:t>   with AC motors.</a:t>
            </a:r>
          </a:p>
          <a:p>
            <a:pPr lvl="1"/>
            <a:endParaRPr lang="en-US" sz="800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Converts DC current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</a:rPr>
              <a:t>   to AC to run motor.</a:t>
            </a:r>
          </a:p>
          <a:p>
            <a:pPr lvl="1">
              <a:buFont typeface="Arial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876800" y="3352800"/>
            <a:ext cx="3810000" cy="2971800"/>
            <a:chOff x="5029200" y="1295400"/>
            <a:chExt cx="3671942" cy="2438400"/>
          </a:xfrm>
        </p:grpSpPr>
        <p:pic>
          <p:nvPicPr>
            <p:cNvPr id="8" name="Picture 2" descr="Picture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029200" y="1295400"/>
              <a:ext cx="3671942" cy="2438400"/>
            </a:xfrm>
            <a:prstGeom prst="rect">
              <a:avLst/>
            </a:prstGeom>
            <a:noFill/>
            <a:ln w="19050">
              <a:solidFill>
                <a:srgbClr val="FFFF00"/>
              </a:solidFill>
            </a:ln>
          </p:spPr>
        </p:pic>
        <p:sp>
          <p:nvSpPr>
            <p:cNvPr id="9" name="Right Arrow 8"/>
            <p:cNvSpPr/>
            <p:nvPr/>
          </p:nvSpPr>
          <p:spPr>
            <a:xfrm>
              <a:off x="5410200" y="2133600"/>
              <a:ext cx="994422" cy="1277851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66800" y="609600"/>
            <a:ext cx="6934200" cy="59436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676400" y="609600"/>
            <a:ext cx="5539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Standard Components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6-</a:t>
            </a:r>
            <a:fld id="{1C7A3F9D-EA3A-4B35-83C7-B88C13F6F6E4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066800" y="1371600"/>
            <a:ext cx="7239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FFFF00"/>
                </a:solidFill>
              </a:rPr>
              <a:t>Electric Cables</a:t>
            </a:r>
            <a:endParaRPr lang="en-US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Standard 12v DC as in conventional vehicles.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Intermediate voltage (30v-60v) – Blue or Yellow.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High Voltage (60v +) – Orange.</a:t>
            </a:r>
          </a:p>
          <a:p>
            <a:pPr lvl="1">
              <a:buFont typeface="Arial" pitchFamily="34" charset="0"/>
              <a:buChar char="•"/>
            </a:pPr>
            <a:endParaRPr lang="en-US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FFFF00"/>
                </a:solidFill>
              </a:rPr>
              <a:t>Electric motor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Found in all P/HEVs and EVs.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Not typically visible.</a:t>
            </a:r>
          </a:p>
          <a:p>
            <a:pPr lvl="1">
              <a:buFont typeface="Arial" pitchFamily="34" charset="0"/>
              <a:buChar char="•"/>
            </a:pPr>
            <a:endParaRPr lang="en-US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FFFF00"/>
                </a:solidFill>
              </a:rPr>
              <a:t>Charging port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Found in all PHEVs and EVs.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Typically on a front fender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</a:rPr>
              <a:t>   or in the grill of vehicle.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19800" y="2667000"/>
            <a:ext cx="2362199" cy="259080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8" name="Picture 2" descr="http://images.thecarconnection.com/med/nissan-leaf-charging-port_100225873_m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86400" y="4342311"/>
            <a:ext cx="3095100" cy="205848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447800" y="457200"/>
            <a:ext cx="7010400" cy="5867400"/>
          </a:xfrm>
          <a:prstGeom prst="rect">
            <a:avLst/>
          </a:prstGeom>
          <a:solidFill>
            <a:srgbClr val="604A7B">
              <a:alpha val="74902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780822" y="695980"/>
            <a:ext cx="6220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Safety Systems</a:t>
            </a:r>
            <a:endParaRPr lang="en-US" sz="3200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1800" y="2692663"/>
            <a:ext cx="3962400" cy="233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Crash Impact</a:t>
            </a: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Airbag Deployment</a:t>
            </a: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Cabling damage</a:t>
            </a: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Short Circuits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52600" y="1484293"/>
            <a:ext cx="6553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Designed to shut down the high voltage systems in the event of:</a:t>
            </a: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6-</a:t>
            </a:r>
            <a:fld id="{1C7A3F9D-EA3A-4B35-83C7-B88C13F6F6E4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0" y="5410200"/>
            <a:ext cx="693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High voltage circuit isolation from the chassis provides additional protection.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295400" y="457200"/>
            <a:ext cx="7162800" cy="60198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971800" y="914400"/>
            <a:ext cx="426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cs typeface="Arial"/>
              </a:rPr>
              <a:t>Charging Stations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590793" y="1676400"/>
            <a:ext cx="1990607" cy="15584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/>
          <p:cNvSpPr/>
          <p:nvPr/>
        </p:nvSpPr>
        <p:spPr>
          <a:xfrm>
            <a:off x="2023534" y="1676400"/>
            <a:ext cx="1298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Level I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981200" y="2281535"/>
            <a:ext cx="1298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120 VAC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850437" y="2738735"/>
            <a:ext cx="1644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8-16 hours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871148" y="1676400"/>
            <a:ext cx="1990607" cy="15584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8" name="Rectangle 27"/>
          <p:cNvSpPr/>
          <p:nvPr/>
        </p:nvSpPr>
        <p:spPr>
          <a:xfrm>
            <a:off x="4217341" y="1676400"/>
            <a:ext cx="14713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Level II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264378" y="2295114"/>
            <a:ext cx="1298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240 VAC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217341" y="2738735"/>
            <a:ext cx="14713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3-8 hours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72201" y="1676400"/>
            <a:ext cx="1990607" cy="15584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6" name="Rectangle 35"/>
          <p:cNvSpPr/>
          <p:nvPr/>
        </p:nvSpPr>
        <p:spPr>
          <a:xfrm>
            <a:off x="6172200" y="1617408"/>
            <a:ext cx="1905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DC Quick Charge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553200" y="2480639"/>
            <a:ext cx="1298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480 VDC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477000" y="2814935"/>
            <a:ext cx="17309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20-30 min.</a:t>
            </a: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40834" y="3234825"/>
            <a:ext cx="2020922" cy="29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90793" y="3234825"/>
            <a:ext cx="1990607" cy="291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72200" y="3234825"/>
            <a:ext cx="1976988" cy="293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3-</a:t>
            </a:r>
            <a:fld id="{1C7A3F9D-EA3A-4B35-83C7-B88C13F6F6E4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1752600" y="1905000"/>
            <a:ext cx="5791200" cy="4876800"/>
            <a:chOff x="1752600" y="1905000"/>
            <a:chExt cx="5791200" cy="4876800"/>
          </a:xfrm>
        </p:grpSpPr>
        <p:sp>
          <p:nvSpPr>
            <p:cNvPr id="17" name="Rectangle 16"/>
            <p:cNvSpPr/>
            <p:nvPr/>
          </p:nvSpPr>
          <p:spPr>
            <a:xfrm>
              <a:off x="1752600" y="1905000"/>
              <a:ext cx="5791200" cy="4038600"/>
            </a:xfrm>
            <a:prstGeom prst="rect">
              <a:avLst/>
            </a:prstGeom>
            <a:solidFill>
              <a:srgbClr val="FF0000">
                <a:alpha val="7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81200" y="1981200"/>
              <a:ext cx="5181600" cy="1077218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  <a:latin typeface="Arial Black" pitchFamily="34" charset="0"/>
                </a:rPr>
                <a:t>Module VI:</a:t>
              </a:r>
            </a:p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 Black" pitchFamily="34" charset="0"/>
                </a:rPr>
                <a:t>Course Conclusion</a:t>
              </a:r>
              <a:endParaRPr lang="en-US" sz="3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25" name="Picture 24" descr="bmw_setup1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362200" y="3378200"/>
              <a:ext cx="4254500" cy="3403600"/>
            </a:xfrm>
            <a:prstGeom prst="rect">
              <a:avLst/>
            </a:prstGeom>
          </p:spPr>
        </p:pic>
      </p:grpSp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7400" y="3276600"/>
            <a:ext cx="5181600" cy="830997"/>
          </a:xfrm>
          <a:prstGeom prst="rect">
            <a:avLst/>
          </a:prstGeom>
          <a:noFill/>
          <a:effectLst>
            <a:outerShdw blurRad="50800" dist="381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Module IV – Initial Response: Identify, Immobilize &amp; Disable</a:t>
            </a:r>
            <a:endParaRPr lang="en-US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76200" y="1143000"/>
            <a:ext cx="6934200" cy="47244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52400" y="1143000"/>
            <a:ext cx="281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Arial Black" pitchFamily="34" charset="0"/>
              </a:rPr>
              <a:t>Initial Procedures</a:t>
            </a:r>
            <a:endParaRPr lang="en-US" sz="32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2720876"/>
            <a:ext cx="3505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</a:rPr>
              <a:t>Scene Size Up.</a:t>
            </a:r>
          </a:p>
          <a:p>
            <a:pPr marL="514350" indent="-514350"/>
            <a:endParaRPr lang="en-US" sz="24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marL="514350" indent="-514350"/>
            <a:endParaRPr lang="en-US" sz="24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marL="514350" indent="-51435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</a:rPr>
              <a:t>Utilize appropriate PPE for operations.</a:t>
            </a:r>
            <a:endParaRPr lang="en-US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733800" y="504854"/>
            <a:ext cx="3682401" cy="2416932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24580" name="Picture 4" descr="Pictur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33800" y="3886200"/>
            <a:ext cx="3657600" cy="24286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733800" y="2438400"/>
            <a:ext cx="3633727" cy="1956373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graphicFrame>
        <p:nvGraphicFramePr>
          <p:cNvPr id="9" name="Diagram 8"/>
          <p:cNvGraphicFramePr/>
          <p:nvPr/>
        </p:nvGraphicFramePr>
        <p:xfrm>
          <a:off x="4771900" y="550225"/>
          <a:ext cx="60960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990600" y="1143000"/>
            <a:ext cx="6934200" cy="5181600"/>
          </a:xfrm>
          <a:prstGeom prst="rect">
            <a:avLst/>
          </a:prstGeom>
          <a:solidFill>
            <a:srgbClr val="C00000">
              <a:alpha val="75000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21"/>
          <p:cNvGrpSpPr/>
          <p:nvPr/>
        </p:nvGrpSpPr>
        <p:grpSpPr>
          <a:xfrm>
            <a:off x="3810000" y="2281535"/>
            <a:ext cx="4419600" cy="2868781"/>
            <a:chOff x="3657600" y="2763480"/>
            <a:chExt cx="4419600" cy="2868781"/>
          </a:xfrm>
        </p:grpSpPr>
        <p:sp>
          <p:nvSpPr>
            <p:cNvPr id="14" name="TextBox 13"/>
            <p:cNvSpPr txBox="1"/>
            <p:nvPr/>
          </p:nvSpPr>
          <p:spPr>
            <a:xfrm>
              <a:off x="3657600" y="2763480"/>
              <a:ext cx="4343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1"/>
                  </a:solidFill>
                  <a:cs typeface="Arial" pitchFamily="34" charset="0"/>
                </a:rPr>
                <a:t>Four methods:</a:t>
              </a:r>
              <a:endParaRPr lang="en-US" sz="2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191000" y="3464749"/>
              <a:ext cx="3886200" cy="374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cs typeface="Arial" pitchFamily="34" charset="0"/>
                </a:rPr>
                <a:t>Formal Identification</a:t>
              </a:r>
              <a:endParaRPr 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3962400" y="35052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91000" y="4074349"/>
              <a:ext cx="3886200" cy="374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cs typeface="Arial" pitchFamily="34" charset="0"/>
                </a:rPr>
                <a:t>Informal Identification</a:t>
              </a:r>
              <a:endParaRPr 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3962400" y="414401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91000" y="4683949"/>
              <a:ext cx="3886200" cy="374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400" b="1" dirty="0" err="1" smtClean="0">
                  <a:solidFill>
                    <a:schemeClr val="bg1"/>
                  </a:solidFill>
                  <a:cs typeface="Arial" pitchFamily="34" charset="0"/>
                </a:rPr>
                <a:t>Telematics</a:t>
              </a:r>
              <a:endParaRPr 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3962400" y="475361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91000" y="5257800"/>
              <a:ext cx="3886200" cy="374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cs typeface="Arial" pitchFamily="34" charset="0"/>
                </a:rPr>
                <a:t>Emergency Field Guides</a:t>
              </a:r>
              <a:endParaRPr 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962400" y="53340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pic>
        <p:nvPicPr>
          <p:cNvPr id="21" name="Picture 20" descr="Picture 39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371600" y="1981200"/>
            <a:ext cx="2213121" cy="35814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24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62200" y="121920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  <a:latin typeface="Arial Black" pitchFamily="34" charset="0"/>
              </a:rPr>
              <a:t>Identify</a:t>
            </a:r>
            <a:endParaRPr lang="en-US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58228" y="1711896"/>
            <a:ext cx="215154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rgbClr val="0099CC"/>
                </a:solidFill>
                <a:latin typeface="Arial Black" pitchFamily="34" charset="0"/>
              </a:rPr>
              <a:t>?</a:t>
            </a:r>
            <a:endParaRPr lang="en-US" sz="23900" dirty="0">
              <a:solidFill>
                <a:srgbClr val="0099CC"/>
              </a:solidFill>
              <a:latin typeface="Arial Black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90600" y="1295400"/>
            <a:ext cx="7086600" cy="4572000"/>
          </a:xfrm>
          <a:prstGeom prst="rect">
            <a:avLst/>
          </a:prstGeom>
          <a:solidFill>
            <a:srgbClr val="000066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447800" y="1619071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Why is this course important to you as an emergency responder?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21392" y="3415349"/>
            <a:ext cx="5754121" cy="3290251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990600" y="1143000"/>
            <a:ext cx="6934200" cy="5029200"/>
          </a:xfrm>
          <a:prstGeom prst="rect">
            <a:avLst/>
          </a:prstGeom>
          <a:solidFill>
            <a:srgbClr val="C00000">
              <a:alpha val="75000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Picture 2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638800" y="3048000"/>
            <a:ext cx="2138363" cy="1267178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096000" y="2133600"/>
            <a:ext cx="2534055" cy="1116568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23" name="Picture 2" descr="http://images.thecarconnection.com/lrg/2011-honda-civic-hybrid-instrument-cluster_100325959_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48400" y="4648200"/>
            <a:ext cx="2133600" cy="16002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24" name="Picture 23" descr="Silverado badging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48200" y="4038600"/>
            <a:ext cx="2133600" cy="1416844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grpSp>
        <p:nvGrpSpPr>
          <p:cNvPr id="2" name="Group 29"/>
          <p:cNvGrpSpPr/>
          <p:nvPr/>
        </p:nvGrpSpPr>
        <p:grpSpPr>
          <a:xfrm>
            <a:off x="1447800" y="2146678"/>
            <a:ext cx="4953000" cy="3568322"/>
            <a:chOff x="1447800" y="2286000"/>
            <a:chExt cx="4953000" cy="3568322"/>
          </a:xfrm>
        </p:grpSpPr>
        <p:sp>
          <p:nvSpPr>
            <p:cNvPr id="8" name="TextBox 7"/>
            <p:cNvSpPr txBox="1"/>
            <p:nvPr/>
          </p:nvSpPr>
          <p:spPr>
            <a:xfrm>
              <a:off x="1676400" y="2286000"/>
              <a:ext cx="472440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Formal Identification includes badges and labels.  </a:t>
              </a:r>
              <a:endPara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447800" y="23622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76400" y="3124200"/>
              <a:ext cx="388620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May be located anywhere. Most common locations are </a:t>
              </a:r>
              <a:endPara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1447800" y="320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362200" y="3810000"/>
              <a:ext cx="236220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Front fenders</a:t>
              </a:r>
            </a:p>
            <a:p>
              <a:pPr>
                <a:lnSpc>
                  <a:spcPts val="24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Doors</a:t>
              </a:r>
            </a:p>
            <a:p>
              <a:pPr>
                <a:lnSpc>
                  <a:spcPts val="24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Rear of vehicle</a:t>
              </a:r>
            </a:p>
            <a:p>
              <a:pPr>
                <a:lnSpc>
                  <a:spcPts val="24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Dashboard</a:t>
              </a:r>
            </a:p>
            <a:p>
              <a:pPr>
                <a:lnSpc>
                  <a:spcPts val="24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Engine</a:t>
              </a:r>
              <a:endPara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76400" y="5479861"/>
              <a:ext cx="3886200" cy="374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No standardization</a:t>
              </a:r>
              <a:endPara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1447800" y="5556061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2133600" y="38862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2133600" y="41910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2133600" y="44958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2133600" y="48006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2133600" y="5105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62200" y="121920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  <a:latin typeface="Arial Black" pitchFamily="34" charset="0"/>
              </a:rPr>
              <a:t>Identify</a:t>
            </a:r>
            <a:endParaRPr lang="en-US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990600" y="1143000"/>
            <a:ext cx="6934200" cy="5181600"/>
          </a:xfrm>
          <a:prstGeom prst="rect">
            <a:avLst/>
          </a:prstGeom>
          <a:solidFill>
            <a:srgbClr val="C00000">
              <a:alpha val="75000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447800" y="1905000"/>
            <a:ext cx="6096000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Informal Identification includes distinctive HEV/PHEV/EV components and warnings</a:t>
            </a:r>
            <a:endParaRPr lang="en-US" sz="2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30"/>
          <p:cNvGrpSpPr/>
          <p:nvPr/>
        </p:nvGrpSpPr>
        <p:grpSpPr>
          <a:xfrm>
            <a:off x="4876800" y="2743200"/>
            <a:ext cx="2667000" cy="2000250"/>
            <a:chOff x="4876800" y="3048000"/>
            <a:chExt cx="2667000" cy="2000250"/>
          </a:xfrm>
        </p:grpSpPr>
        <p:pic>
          <p:nvPicPr>
            <p:cNvPr id="14" name="Picture 2" descr="C:\Users\Jason.ETSRESCUE\Desktop\photos - hybrid vehicles\modified photos - hybrid vehicles\Battery Vent Exterior.jp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876800" y="3048000"/>
              <a:ext cx="2667000" cy="2000250"/>
            </a:xfrm>
            <a:prstGeom prst="rect">
              <a:avLst/>
            </a:prstGeom>
            <a:ln w="19050">
              <a:solidFill>
                <a:srgbClr val="FFFF00"/>
              </a:solidFill>
            </a:ln>
          </p:spPr>
        </p:pic>
        <p:sp>
          <p:nvSpPr>
            <p:cNvPr id="21" name="Right Arrow 20"/>
            <p:cNvSpPr/>
            <p:nvPr/>
          </p:nvSpPr>
          <p:spPr>
            <a:xfrm>
              <a:off x="5562600" y="3581400"/>
              <a:ext cx="592421" cy="514350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31"/>
          <p:cNvGrpSpPr/>
          <p:nvPr/>
        </p:nvGrpSpPr>
        <p:grpSpPr>
          <a:xfrm>
            <a:off x="838200" y="2743200"/>
            <a:ext cx="3429000" cy="1575663"/>
            <a:chOff x="838200" y="3048000"/>
            <a:chExt cx="3429000" cy="1575663"/>
          </a:xfrm>
        </p:grpSpPr>
        <p:pic>
          <p:nvPicPr>
            <p:cNvPr id="22" name="Picture 21" descr="Picture 32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676400" y="3124200"/>
              <a:ext cx="2590800" cy="1499463"/>
            </a:xfrm>
            <a:prstGeom prst="rect">
              <a:avLst/>
            </a:prstGeom>
            <a:ln>
              <a:solidFill>
                <a:srgbClr val="FFFF00"/>
              </a:solidFill>
            </a:ln>
          </p:spPr>
        </p:pic>
        <p:sp>
          <p:nvSpPr>
            <p:cNvPr id="23" name="Right Arrow 22"/>
            <p:cNvSpPr/>
            <p:nvPr/>
          </p:nvSpPr>
          <p:spPr>
            <a:xfrm>
              <a:off x="2133600" y="3048000"/>
              <a:ext cx="609600" cy="685800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38200" y="3048000"/>
              <a:ext cx="1371600" cy="6858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990600" y="3200400"/>
              <a:ext cx="1066800" cy="381000"/>
            </a:xfrm>
            <a:prstGeom prst="round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66800" y="3200400"/>
              <a:ext cx="823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92D050"/>
                  </a:solidFill>
                </a:rPr>
                <a:t>READY</a:t>
              </a:r>
              <a:endParaRPr lang="en-US" b="1" dirty="0">
                <a:solidFill>
                  <a:srgbClr val="92D050"/>
                </a:solidFill>
              </a:endParaRPr>
            </a:p>
          </p:txBody>
        </p:sp>
      </p:grpSp>
      <p:pic>
        <p:nvPicPr>
          <p:cNvPr id="27" name="Picture 26" descr="escape orange cable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486400" y="4343400"/>
            <a:ext cx="2753957" cy="1828800"/>
          </a:xfrm>
          <a:prstGeom prst="rect">
            <a:avLst/>
          </a:prstGeom>
          <a:ln>
            <a:solidFill>
              <a:srgbClr val="FFFF00"/>
            </a:solidFill>
          </a:ln>
        </p:spPr>
      </p:pic>
      <p:grpSp>
        <p:nvGrpSpPr>
          <p:cNvPr id="4" name="Group 32"/>
          <p:cNvGrpSpPr/>
          <p:nvPr/>
        </p:nvGrpSpPr>
        <p:grpSpPr>
          <a:xfrm>
            <a:off x="1600200" y="4419600"/>
            <a:ext cx="4114800" cy="1374735"/>
            <a:chOff x="1600200" y="4724400"/>
            <a:chExt cx="4114800" cy="1374735"/>
          </a:xfrm>
        </p:grpSpPr>
        <p:sp>
          <p:nvSpPr>
            <p:cNvPr id="17" name="TextBox 16"/>
            <p:cNvSpPr txBox="1"/>
            <p:nvPr/>
          </p:nvSpPr>
          <p:spPr>
            <a:xfrm>
              <a:off x="1828800" y="4724400"/>
              <a:ext cx="3886200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Battery vents</a:t>
              </a:r>
            </a:p>
            <a:p>
              <a:pPr>
                <a:lnSpc>
                  <a:spcPts val="25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Instrument panel items</a:t>
              </a:r>
            </a:p>
            <a:p>
              <a:pPr>
                <a:lnSpc>
                  <a:spcPts val="25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Warning labels</a:t>
              </a:r>
            </a:p>
            <a:p>
              <a:pPr>
                <a:lnSpc>
                  <a:spcPts val="25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High voltage cables</a:t>
              </a:r>
              <a:endPara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1600200" y="48768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600200" y="51816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1600200" y="5486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1600200" y="57912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62200" y="121920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  <a:latin typeface="Arial Black" pitchFamily="34" charset="0"/>
              </a:rPr>
              <a:t>Identify</a:t>
            </a:r>
            <a:endParaRPr lang="en-US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066800" y="1143000"/>
            <a:ext cx="6934200" cy="5010150"/>
          </a:xfrm>
          <a:prstGeom prst="rect">
            <a:avLst/>
          </a:prstGeom>
          <a:solidFill>
            <a:srgbClr val="C00000">
              <a:alpha val="75000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20"/>
          <p:cNvGrpSpPr/>
          <p:nvPr/>
        </p:nvGrpSpPr>
        <p:grpSpPr>
          <a:xfrm>
            <a:off x="5257800" y="2214967"/>
            <a:ext cx="3352800" cy="3657702"/>
            <a:chOff x="5181600" y="2386417"/>
            <a:chExt cx="3352800" cy="3657702"/>
          </a:xfrm>
        </p:grpSpPr>
        <p:grpSp>
          <p:nvGrpSpPr>
            <p:cNvPr id="3" name="Group 18"/>
            <p:cNvGrpSpPr/>
            <p:nvPr/>
          </p:nvGrpSpPr>
          <p:grpSpPr>
            <a:xfrm>
              <a:off x="5181600" y="5105400"/>
              <a:ext cx="3352800" cy="938719"/>
              <a:chOff x="5181600" y="5105400"/>
              <a:chExt cx="3352800" cy="938719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5410200" y="5105400"/>
                <a:ext cx="3124200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200"/>
                  </a:lnSpc>
                </a:pPr>
                <a:r>
                  <a:rPr lang="en-US" sz="22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NFPA </a:t>
                </a:r>
              </a:p>
              <a:p>
                <a:pPr>
                  <a:lnSpc>
                    <a:spcPts val="2200"/>
                  </a:lnSpc>
                </a:pPr>
                <a:r>
                  <a:rPr lang="en-US" sz="22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Emergency</a:t>
                </a:r>
              </a:p>
              <a:p>
                <a:pPr>
                  <a:lnSpc>
                    <a:spcPts val="2200"/>
                  </a:lnSpc>
                </a:pPr>
                <a:r>
                  <a:rPr lang="en-US" sz="22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Field Guide</a:t>
                </a:r>
                <a:endParaRPr lang="en-US" sz="2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5181600" y="51816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 rot="656639">
              <a:off x="5881257" y="2386417"/>
              <a:ext cx="2124781" cy="2757754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</p:pic>
      </p:grpSp>
      <p:grpSp>
        <p:nvGrpSpPr>
          <p:cNvPr id="4" name="Group 19"/>
          <p:cNvGrpSpPr/>
          <p:nvPr/>
        </p:nvGrpSpPr>
        <p:grpSpPr>
          <a:xfrm>
            <a:off x="838200" y="1828800"/>
            <a:ext cx="5105400" cy="4286250"/>
            <a:chOff x="762000" y="2209800"/>
            <a:chExt cx="5105400" cy="4286250"/>
          </a:xfrm>
        </p:grpSpPr>
        <p:pic>
          <p:nvPicPr>
            <p:cNvPr id="9" name="Picture 4" descr="http://www.wired.com/images_blogs/autopia/2009/10/onstar_command_center.jp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762000" y="3276600"/>
              <a:ext cx="3638550" cy="242751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</p:pic>
        <p:pic>
          <p:nvPicPr>
            <p:cNvPr id="10" name="Picture 2" descr="http://images.businessweek.com/ss/09/04/0408_cars_go_wireless/image/gm_onstar.jp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1295400" y="5029200"/>
              <a:ext cx="2514600" cy="146685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</p:pic>
        <p:grpSp>
          <p:nvGrpSpPr>
            <p:cNvPr id="5" name="Group 13"/>
            <p:cNvGrpSpPr/>
            <p:nvPr/>
          </p:nvGrpSpPr>
          <p:grpSpPr>
            <a:xfrm>
              <a:off x="1371600" y="2209800"/>
              <a:ext cx="4495800" cy="938719"/>
              <a:chOff x="1371600" y="2209800"/>
              <a:chExt cx="4495800" cy="938719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524000" y="2209800"/>
                <a:ext cx="4343400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200"/>
                  </a:lnSpc>
                </a:pPr>
                <a:r>
                  <a:rPr lang="en-US" sz="22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Telematics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electronic systems which transmit information from vehicle to responders.</a:t>
                </a:r>
                <a:endParaRPr lang="en-US" sz="2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371600" y="22860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2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62200" y="122938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  <a:latin typeface="Arial Black" pitchFamily="34" charset="0"/>
              </a:rPr>
              <a:t>Identify</a:t>
            </a:r>
            <a:endParaRPr lang="en-US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1447801" y="762000"/>
            <a:ext cx="6477000" cy="5562600"/>
          </a:xfrm>
          <a:prstGeom prst="rect">
            <a:avLst/>
          </a:prstGeom>
          <a:solidFill>
            <a:srgbClr val="FF0000">
              <a:alpha val="74902"/>
            </a:srgbClr>
          </a:solidFill>
          <a:ln w="127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TextBox 13"/>
          <p:cNvSpPr txBox="1"/>
          <p:nvPr/>
        </p:nvSpPr>
        <p:spPr>
          <a:xfrm>
            <a:off x="1956955" y="1062500"/>
            <a:ext cx="6958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Immobilize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1200" y="1676400"/>
            <a:ext cx="5715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cs typeface="Arial" pitchFamily="34" charset="0"/>
              </a:rPr>
              <a:t>  Chock the wheels.</a:t>
            </a:r>
          </a:p>
          <a:p>
            <a:pPr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cs typeface="Arial" pitchFamily="34" charset="0"/>
              </a:rPr>
              <a:t>  Place vehicle in park.</a:t>
            </a:r>
          </a:p>
          <a:p>
            <a:pPr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cs typeface="Arial" pitchFamily="34" charset="0"/>
              </a:rPr>
              <a:t>  Engage the emergency brake.</a:t>
            </a:r>
            <a:endParaRPr 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6" name="Picture 2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52438" y="3124200"/>
            <a:ext cx="4475690" cy="29718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7200" y="3124200"/>
            <a:ext cx="3733800" cy="299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143000" y="685800"/>
            <a:ext cx="6705600" cy="5410200"/>
          </a:xfrm>
          <a:prstGeom prst="rect">
            <a:avLst/>
          </a:prstGeom>
          <a:solidFill>
            <a:srgbClr val="FF0000">
              <a:alpha val="74902"/>
            </a:srgbClr>
          </a:solidFill>
          <a:ln w="127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057400" y="77218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Disable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1600200" y="1295400"/>
            <a:ext cx="5715000" cy="1524000"/>
            <a:chOff x="2133600" y="1258907"/>
            <a:chExt cx="5181600" cy="1524000"/>
          </a:xfrm>
        </p:grpSpPr>
        <p:sp>
          <p:nvSpPr>
            <p:cNvPr id="12" name="TextBox 11"/>
            <p:cNvSpPr txBox="1"/>
            <p:nvPr/>
          </p:nvSpPr>
          <p:spPr>
            <a:xfrm>
              <a:off x="2209800" y="1828800"/>
              <a:ext cx="51054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●"/>
              </a:pPr>
              <a:r>
                <a:rPr lang="en-US" sz="2800" b="1" dirty="0" smtClean="0">
                  <a:solidFill>
                    <a:schemeClr val="bg1"/>
                  </a:solidFill>
                  <a:cs typeface="Arial" pitchFamily="34" charset="0"/>
                </a:rPr>
                <a:t>  Shut Off Vehicle Ignition</a:t>
              </a:r>
            </a:p>
            <a:p>
              <a:pPr>
                <a:buFont typeface="Arial" pitchFamily="34" charset="0"/>
                <a:buChar char="●"/>
              </a:pPr>
              <a:r>
                <a:rPr lang="en-US" sz="2800" b="1" dirty="0" smtClean="0">
                  <a:solidFill>
                    <a:schemeClr val="bg1"/>
                  </a:solidFill>
                  <a:cs typeface="Arial" pitchFamily="34" charset="0"/>
                </a:rPr>
                <a:t>  Disconnect 12 VDC Battery</a:t>
              </a:r>
              <a:endParaRPr lang="en-US" sz="2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33600" y="1258907"/>
              <a:ext cx="3108960" cy="523220"/>
            </a:xfrm>
            <a:prstGeom prst="rect">
              <a:avLst/>
            </a:prstGeom>
            <a:noFill/>
            <a:ln w="12700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solidFill>
                    <a:schemeClr val="bg1"/>
                  </a:solidFill>
                </a:rPr>
                <a:t>Primary Method</a:t>
              </a:r>
              <a:endParaRPr lang="en-US" sz="2800" b="1" i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10000" y="2857255"/>
            <a:ext cx="4648200" cy="3086345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85800" y="3276600"/>
            <a:ext cx="4705212" cy="3124200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2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143000" y="685800"/>
            <a:ext cx="6858000" cy="5334000"/>
          </a:xfrm>
          <a:prstGeom prst="rect">
            <a:avLst/>
          </a:prstGeom>
          <a:solidFill>
            <a:srgbClr val="FF0000">
              <a:alpha val="74902"/>
            </a:srgbClr>
          </a:solidFill>
          <a:ln w="127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1981200" y="762000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Disable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grpSp>
        <p:nvGrpSpPr>
          <p:cNvPr id="2" name="Group 23"/>
          <p:cNvGrpSpPr/>
          <p:nvPr/>
        </p:nvGrpSpPr>
        <p:grpSpPr>
          <a:xfrm>
            <a:off x="1371600" y="1371600"/>
            <a:ext cx="6858000" cy="2286000"/>
            <a:chOff x="1219200" y="1295400"/>
            <a:chExt cx="6858000" cy="2286000"/>
          </a:xfrm>
        </p:grpSpPr>
        <p:sp>
          <p:nvSpPr>
            <p:cNvPr id="12" name="TextBox 11"/>
            <p:cNvSpPr txBox="1"/>
            <p:nvPr/>
          </p:nvSpPr>
          <p:spPr>
            <a:xfrm>
              <a:off x="1219200" y="2196405"/>
              <a:ext cx="68580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●"/>
              </a:pPr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Disconnect 12 VDC Battery.</a:t>
              </a:r>
              <a:endPara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buFont typeface="Arial" pitchFamily="34" charset="0"/>
                <a:buChar char="●"/>
              </a:pPr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Pull the high voltage system control</a:t>
              </a:r>
            </a:p>
            <a:p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  fuse.</a:t>
              </a:r>
              <a:endPara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95400" y="1295400"/>
              <a:ext cx="3886200" cy="830997"/>
            </a:xfrm>
            <a:prstGeom prst="rect">
              <a:avLst/>
            </a:prstGeom>
            <a:noFill/>
            <a:ln w="12700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solidFill>
                    <a:schemeClr val="bg1"/>
                  </a:solidFill>
                  <a:latin typeface="Arial Black" pitchFamily="34" charset="0"/>
                </a:rPr>
                <a:t>Secondary Method</a:t>
              </a:r>
            </a:p>
            <a:p>
              <a:r>
                <a:rPr lang="en-US" sz="2000" b="1" i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(For some models)</a:t>
              </a:r>
              <a:endParaRPr lang="en-US" sz="2800" b="1" i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pic>
        <p:nvPicPr>
          <p:cNvPr id="39" name="Picture 38" descr="flatten tires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160624" y="3276600"/>
            <a:ext cx="4267201" cy="3200400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85801" y="3668012"/>
            <a:ext cx="3886200" cy="2580388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295400" y="609600"/>
            <a:ext cx="7010400" cy="57150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600200" y="9144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FF00"/>
                </a:solidFill>
                <a:latin typeface="Arial Black" pitchFamily="34" charset="0"/>
              </a:rPr>
              <a:t>High Voltage System Drain-Down</a:t>
            </a:r>
            <a:endParaRPr lang="en-US" sz="2400" b="1" i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5800" y="1295400"/>
            <a:ext cx="3810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Some models have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capacitors that can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retain HV energy for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up to 10 minutes. 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After system is </a:t>
            </a:r>
          </a:p>
          <a:p>
            <a:pPr marL="166688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shut down, the high</a:t>
            </a:r>
          </a:p>
          <a:p>
            <a:pPr marL="166688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voltage battery still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retains its charge.</a:t>
            </a:r>
          </a:p>
          <a:p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Always assume the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system is still 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energized.</a:t>
            </a:r>
          </a:p>
          <a:p>
            <a:pPr marL="166688"/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66800" y="3124200"/>
            <a:ext cx="2566566" cy="335966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7411" name="Picture 3" descr="Pictur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9600" y="1676400"/>
            <a:ext cx="3628016" cy="240923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sp>
        <p:nvSpPr>
          <p:cNvPr id="2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219200" y="457200"/>
            <a:ext cx="7391400" cy="57912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524000" y="545068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Batteries</a:t>
            </a:r>
            <a:endParaRPr lang="en-US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24000" y="833735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Service Disconnects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6-</a:t>
            </a:r>
            <a:fld id="{1C7A3F9D-EA3A-4B35-83C7-B88C13F6F6E4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48200" y="1439059"/>
            <a:ext cx="3886200" cy="458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Recommendations for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use and required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safety equipment vary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by manufacturer.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Consult appropriate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ERG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before using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service disconnect.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Located on the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battery.</a:t>
            </a:r>
          </a:p>
          <a:p>
            <a:pPr>
              <a:lnSpc>
                <a:spcPts val="2500"/>
              </a:lnSpc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Cuts off the battery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from the high voltage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system.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38200" y="1715798"/>
            <a:ext cx="3505200" cy="2627602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509129">
            <a:off x="2312242" y="4070611"/>
            <a:ext cx="1783799" cy="236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1752600" y="1905000"/>
            <a:ext cx="5791200" cy="4800600"/>
            <a:chOff x="1752600" y="1905000"/>
            <a:chExt cx="5791200" cy="4800600"/>
          </a:xfrm>
        </p:grpSpPr>
        <p:sp>
          <p:nvSpPr>
            <p:cNvPr id="17" name="Rectangle 16"/>
            <p:cNvSpPr/>
            <p:nvPr/>
          </p:nvSpPr>
          <p:spPr>
            <a:xfrm>
              <a:off x="1752600" y="1905000"/>
              <a:ext cx="5791200" cy="4038600"/>
            </a:xfrm>
            <a:prstGeom prst="rect">
              <a:avLst/>
            </a:prstGeom>
            <a:solidFill>
              <a:srgbClr val="FF0000">
                <a:alpha val="7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81200" y="1981200"/>
              <a:ext cx="5181600" cy="1077218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  <a:latin typeface="Arial Black" pitchFamily="34" charset="0"/>
                </a:rPr>
                <a:t>Module VI:</a:t>
              </a:r>
            </a:p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 Black" pitchFamily="34" charset="0"/>
                </a:rPr>
                <a:t>Course Conclusion</a:t>
              </a:r>
              <a:endParaRPr lang="en-US" sz="3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25" name="Picture 24" descr="bmw_setup1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362200" y="3302000"/>
              <a:ext cx="4254500" cy="3403600"/>
            </a:xfrm>
            <a:prstGeom prst="rect">
              <a:avLst/>
            </a:prstGeom>
          </p:spPr>
        </p:pic>
      </p:grpSp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1200" y="3200400"/>
            <a:ext cx="5181600" cy="830997"/>
          </a:xfrm>
          <a:prstGeom prst="rect">
            <a:avLst/>
          </a:prstGeom>
          <a:noFill/>
          <a:effectLst>
            <a:outerShdw blurRad="50800" dist="381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Module V – Emergency Operations</a:t>
            </a:r>
            <a:endParaRPr lang="en-US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95400" y="685800"/>
            <a:ext cx="6934200" cy="5715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438400" y="762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Extrication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91000" y="1447800"/>
            <a:ext cx="4038600" cy="4655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7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High voltage components and cabling are usually not in typical “cut points.”</a:t>
            </a:r>
          </a:p>
          <a:p>
            <a:pPr marL="457200" indent="-457200">
              <a:lnSpc>
                <a:spcPts val="27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Before conducting extrication operations, determine location of: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Occupant Protection Systems</a:t>
            </a:r>
          </a:p>
          <a:p>
            <a:pPr marL="914400" lvl="1" indent="-457200">
              <a:buFont typeface="Arial" pitchFamily="34" charset="0"/>
              <a:buChar char="●"/>
            </a:pPr>
            <a:endParaRPr lang="en-US" sz="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High Voltage Components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38200" y="1371600"/>
            <a:ext cx="2991097" cy="472440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066800" y="1295400"/>
            <a:ext cx="6934200" cy="53340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676400" y="2133600"/>
            <a:ext cx="1141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Arial Black" pitchFamily="34" charset="0"/>
              </a:rPr>
              <a:t>HEV</a:t>
            </a:r>
            <a:endParaRPr lang="en-US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43200" y="2209800"/>
            <a:ext cx="2998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Hybrid Electric Vehicle</a:t>
            </a:r>
            <a:endParaRPr lang="en-US" sz="24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76400" y="2590800"/>
            <a:ext cx="6172200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  vehicle that has both an internal combustion engine (ICE) and electric motor(s).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447800" y="23622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676400" y="3596537"/>
            <a:ext cx="1438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Arial Black" pitchFamily="34" charset="0"/>
              </a:rPr>
              <a:t>PHEV</a:t>
            </a:r>
            <a:endParaRPr lang="en-US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24200" y="3668084"/>
            <a:ext cx="3961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Plug-In Hybrid Electric Vehicle</a:t>
            </a:r>
            <a:endParaRPr lang="en-US" sz="24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76400" y="4049084"/>
            <a:ext cx="609600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  vehicle that has both an ICE and electric motors, and can recharge its batteries from an external electric power source.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447800" y="38003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676400" y="519673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Arial Black" pitchFamily="34" charset="0"/>
              </a:rPr>
              <a:t>EV</a:t>
            </a:r>
            <a:endParaRPr lang="en-US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38400" y="5285175"/>
            <a:ext cx="2082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Electric Vehicle</a:t>
            </a:r>
            <a:endParaRPr lang="en-US" sz="24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76400" y="5666175"/>
            <a:ext cx="5715000" cy="734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  vehicle which uses only electric motor(s) for propulsion.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1447800" y="54005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48000" y="1487269"/>
            <a:ext cx="2903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Definitions</a:t>
            </a:r>
            <a:endParaRPr lang="en-US" sz="3600" dirty="0">
              <a:solidFill>
                <a:schemeClr val="accent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143000" y="609600"/>
            <a:ext cx="7010400" cy="5715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524000" y="762000"/>
            <a:ext cx="289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Battery Breach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9458" name="Picture 2" descr="http://images.thecarconnection.com/lrg/2010-toyota-prius-high-voltage-battery-pack_100179712_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0" y="914400"/>
            <a:ext cx="3916772" cy="20574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219200" y="1879937"/>
            <a:ext cx="32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Unlikely due to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location and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protective cases.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9200" y="3099137"/>
            <a:ext cx="701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Batteries are dry cell. Only a small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amount of electrolyte would leak if crushed.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Some models will leak liquid coolant.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19200" y="4626114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There is high voltage electrical shock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hazard if a battery is breached.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19200" y="5540514"/>
            <a:ext cx="693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Follow local medical protocols in the event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of exposure to electrolyte.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95400" y="533400"/>
            <a:ext cx="6858000" cy="5943600"/>
          </a:xfrm>
          <a:prstGeom prst="rect">
            <a:avLst/>
          </a:prstGeom>
          <a:solidFill>
            <a:srgbClr val="17375E">
              <a:alpha val="75000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752600" y="772180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Submersion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3" name="Picture 12" descr="SA70058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38200" y="3200400"/>
            <a:ext cx="3886200" cy="291465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752600" y="1447800"/>
            <a:ext cx="6400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HV system is isolated from the chassis.</a:t>
            </a: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Electrical systems designed to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NOT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energize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water.</a:t>
            </a: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76800" y="3810000"/>
            <a:ext cx="327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Damaged high    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voltage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components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could present a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contact hazard.</a:t>
            </a: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371600" y="609600"/>
            <a:ext cx="7010400" cy="5715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667000" y="8382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Vehicle Fires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62400" y="1982133"/>
            <a:ext cx="4495800" cy="3580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Use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NFPA compliant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firefighting PPE and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respiratory protection.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Utilize standard equipment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for extinguishing any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vehicle fire.</a:t>
            </a:r>
          </a:p>
          <a:p>
            <a:pPr>
              <a:lnSpc>
                <a:spcPts val="2500"/>
              </a:lnSpc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Electrical system design   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doesn’t support current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flow through hose stream.</a:t>
            </a:r>
          </a:p>
        </p:txBody>
      </p:sp>
      <p:pic>
        <p:nvPicPr>
          <p:cNvPr id="17" name="Picture 16" descr="Picture 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457200" y="1883044"/>
            <a:ext cx="3200400" cy="394625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2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371600" y="609600"/>
            <a:ext cx="7010400" cy="5715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667000" y="8382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Vehicle Fires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67200" y="2219662"/>
            <a:ext cx="4191000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Do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use equipment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to pierce hood, due to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HV components and  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cabling near surface.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Follow normal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emergency shutdown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procedures.</a:t>
            </a:r>
          </a:p>
        </p:txBody>
      </p:sp>
      <p:pic>
        <p:nvPicPr>
          <p:cNvPr id="17" name="Picture 16" descr="Picture 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457200" y="1883044"/>
            <a:ext cx="3505200" cy="394625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2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143000" y="685800"/>
            <a:ext cx="5943600" cy="5638800"/>
          </a:xfrm>
          <a:prstGeom prst="rect">
            <a:avLst/>
          </a:prstGeom>
          <a:solidFill>
            <a:srgbClr val="C00000">
              <a:alpha val="74902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524000" y="91440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Arial Black" pitchFamily="34" charset="0"/>
              </a:rPr>
              <a:t>Incidents Involving Charging Stations</a:t>
            </a:r>
            <a:endParaRPr lang="en-US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0" y="1447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Arial Black" pitchFamily="34" charset="0"/>
              </a:rPr>
              <a:t>Fires</a:t>
            </a:r>
            <a:endParaRPr lang="en-US" sz="32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21" name="Picture 20" descr="Picture 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4724400" y="1846001"/>
            <a:ext cx="3219514" cy="4326199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219200" y="2093416"/>
            <a:ext cx="3657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Treat as a standard energized electrical fire.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Shut down power 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to charging 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station.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Perform extinguishment operations.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" name="Picture 18" descr="SA70058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19600" y="2895600"/>
            <a:ext cx="3962400" cy="2907411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1219200" y="1524000"/>
            <a:ext cx="6629400" cy="4038600"/>
            <a:chOff x="1219200" y="1524000"/>
            <a:chExt cx="6629400" cy="4267200"/>
          </a:xfrm>
        </p:grpSpPr>
        <p:sp>
          <p:nvSpPr>
            <p:cNvPr id="17" name="Rectangle 16"/>
            <p:cNvSpPr/>
            <p:nvPr/>
          </p:nvSpPr>
          <p:spPr>
            <a:xfrm>
              <a:off x="1219200" y="1524000"/>
              <a:ext cx="6629400" cy="4267200"/>
            </a:xfrm>
            <a:prstGeom prst="rect">
              <a:avLst/>
            </a:prstGeom>
            <a:solidFill>
              <a:srgbClr val="000066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 descr="white bg for logo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813534" y="2131483"/>
              <a:ext cx="1741406" cy="1908389"/>
            </a:xfrm>
            <a:prstGeom prst="rect">
              <a:avLst/>
            </a:prstGeom>
            <a:effectLst>
              <a:glow rad="63500">
                <a:schemeClr val="bg1">
                  <a:alpha val="40000"/>
                </a:schemeClr>
              </a:glow>
            </a:effectLst>
          </p:spPr>
        </p:pic>
        <p:pic>
          <p:nvPicPr>
            <p:cNvPr id="11" name="Picture 10" descr="logo without white bg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815466" y="2133600"/>
              <a:ext cx="1765934" cy="1935268"/>
            </a:xfrm>
            <a:prstGeom prst="rect">
              <a:avLst/>
            </a:prstGeom>
            <a:effectLst>
              <a:glow rad="228600">
                <a:schemeClr val="bg1">
                  <a:alpha val="40000"/>
                </a:schemeClr>
              </a:glow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4191000" y="2248619"/>
              <a:ext cx="2209800" cy="1268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Arial Black" pitchFamily="34" charset="0"/>
                </a:rPr>
                <a:t>End of Course</a:t>
              </a:r>
              <a:endParaRPr lang="en-US" sz="3600" dirty="0"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86000" y="4267200"/>
            <a:ext cx="495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Electric Vehicle Safety for Emergency Responders</a:t>
            </a:r>
            <a:endParaRPr lang="en-US" sz="2400" dirty="0">
              <a:solidFill>
                <a:schemeClr val="bg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19200" y="5791200"/>
            <a:ext cx="662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600" b="1" dirty="0" smtClean="0">
                <a:solidFill>
                  <a:schemeClr val="bg1"/>
                </a:solidFill>
              </a:rPr>
              <a:t>Copyright ©2011 National Fire Protection Association. Single copies may be made for specific non-profit educational uses with permission. </a:t>
            </a:r>
          </a:p>
          <a:p>
            <a:pPr algn="ctr">
              <a:lnSpc>
                <a:spcPts val="1600"/>
              </a:lnSpc>
            </a:pPr>
            <a:r>
              <a:rPr lang="en-US" sz="1600" b="1" dirty="0" smtClean="0">
                <a:solidFill>
                  <a:schemeClr val="bg1"/>
                </a:solidFill>
              </a:rPr>
              <a:t>No commercial or mass distribution allowed.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6800" y="1295400"/>
            <a:ext cx="6934200" cy="50292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914400" y="1600200"/>
            <a:ext cx="70866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   Dispelled Myths about P/HEVs and EVs</a:t>
            </a:r>
          </a:p>
          <a:p>
            <a:endParaRPr lang="en-US" sz="1600" b="1" dirty="0" smtClean="0">
              <a:solidFill>
                <a:srgbClr val="FFFF00"/>
              </a:solidFill>
            </a:endParaRPr>
          </a:p>
          <a:p>
            <a:pPr lvl="2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They are just a fad.</a:t>
            </a:r>
          </a:p>
          <a:p>
            <a:pPr lvl="2">
              <a:buFont typeface="Arial" pitchFamily="34" charset="0"/>
              <a:buChar char="•"/>
            </a:pPr>
            <a:endParaRPr lang="en-US" sz="1400" b="1" dirty="0" smtClean="0">
              <a:solidFill>
                <a:schemeClr val="bg1"/>
              </a:solidFill>
            </a:endParaRPr>
          </a:p>
          <a:p>
            <a:pPr lvl="2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Special equipment is needed for vehicle fires.</a:t>
            </a:r>
          </a:p>
          <a:p>
            <a:pPr lvl="2">
              <a:buFont typeface="Arial" pitchFamily="34" charset="0"/>
              <a:buChar char="•"/>
            </a:pPr>
            <a:endParaRPr lang="en-US" sz="1400" b="1" dirty="0" smtClean="0">
              <a:solidFill>
                <a:schemeClr val="bg1"/>
              </a:solidFill>
            </a:endParaRPr>
          </a:p>
          <a:p>
            <a:pPr lvl="2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Extrications will be greatly hampered by high </a:t>
            </a:r>
          </a:p>
          <a:p>
            <a:pPr lvl="2"/>
            <a:r>
              <a:rPr lang="en-US" sz="2400" b="1" dirty="0" smtClean="0">
                <a:solidFill>
                  <a:schemeClr val="bg1"/>
                </a:solidFill>
              </a:rPr>
              <a:t>   voltage wiring.</a:t>
            </a:r>
          </a:p>
          <a:p>
            <a:pPr lvl="2">
              <a:buFont typeface="Arial" pitchFamily="34" charset="0"/>
              <a:buChar char="•"/>
            </a:pPr>
            <a:endParaRPr lang="en-US" sz="1400" b="1" dirty="0" smtClean="0">
              <a:solidFill>
                <a:schemeClr val="bg1"/>
              </a:solidFill>
            </a:endParaRPr>
          </a:p>
          <a:p>
            <a:pPr lvl="2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HV batteries will leak a significant amount of </a:t>
            </a:r>
          </a:p>
          <a:p>
            <a:pPr lvl="2"/>
            <a:r>
              <a:rPr lang="en-US" sz="2400" b="1" dirty="0" smtClean="0">
                <a:solidFill>
                  <a:schemeClr val="bg1"/>
                </a:solidFill>
              </a:rPr>
              <a:t>   electrolyte if damaged or breached.</a:t>
            </a:r>
          </a:p>
          <a:p>
            <a:pPr lvl="2">
              <a:buFont typeface="Arial" pitchFamily="34" charset="0"/>
              <a:buChar char="•"/>
            </a:pPr>
            <a:endParaRPr lang="en-US" sz="1400" b="1" dirty="0" smtClean="0">
              <a:solidFill>
                <a:schemeClr val="bg1"/>
              </a:solidFill>
            </a:endParaRPr>
          </a:p>
          <a:p>
            <a:pPr lvl="2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Electrocution is likely from touching a vehicle </a:t>
            </a:r>
          </a:p>
          <a:p>
            <a:pPr lvl="2"/>
            <a:r>
              <a:rPr lang="en-US" sz="2400" b="1" dirty="0" smtClean="0">
                <a:solidFill>
                  <a:schemeClr val="bg1"/>
                </a:solidFill>
              </a:rPr>
              <a:t>   that is involved in a crash or submerged.</a:t>
            </a:r>
          </a:p>
          <a:p>
            <a:pPr lvl="1"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</a:endParaRP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1295400"/>
            <a:ext cx="6934200" cy="4876800"/>
          </a:xfrm>
          <a:prstGeom prst="rect">
            <a:avLst/>
          </a:prstGeom>
          <a:solidFill>
            <a:srgbClr val="C00000">
              <a:alpha val="75000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9200" y="1554063"/>
            <a:ext cx="67818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Truths about P/HEVs and EVs</a:t>
            </a:r>
          </a:p>
          <a:p>
            <a:pPr>
              <a:buFont typeface="Arial" pitchFamily="34" charset="0"/>
              <a:buChar char="•"/>
            </a:pPr>
            <a:endParaRPr lang="en-US" sz="800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Hybrid and Electric Vehicles may move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</a:rPr>
              <a:t>   silently on their own power at a scene.</a:t>
            </a:r>
          </a:p>
          <a:p>
            <a:pPr lvl="1"/>
            <a:endParaRPr lang="en-US" sz="1200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 They can be difficult to distinguish 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</a:rPr>
              <a:t>   from conventional vehicles.</a:t>
            </a:r>
          </a:p>
          <a:p>
            <a:pPr lvl="1"/>
            <a:endParaRPr lang="en-US" sz="1200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cs typeface="Arial" pitchFamily="34" charset="0"/>
              </a:rPr>
              <a:t> Use of P/HEVs and EVs is increasing 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  <a:cs typeface="Arial" pitchFamily="34" charset="0"/>
              </a:rPr>
              <a:t>  exponentially. </a:t>
            </a:r>
          </a:p>
          <a:p>
            <a:pPr lvl="1">
              <a:buFont typeface="Arial" pitchFamily="34" charset="0"/>
              <a:buChar char="•"/>
            </a:pPr>
            <a:endParaRPr lang="en-US" sz="1200" b="1" dirty="0" smtClean="0">
              <a:solidFill>
                <a:schemeClr val="bg1"/>
              </a:solidFill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cs typeface="Arial" pitchFamily="34" charset="0"/>
              </a:rPr>
              <a:t> P/HEVs and EVs utilize high voltage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  <a:cs typeface="Arial" pitchFamily="34" charset="0"/>
              </a:rPr>
              <a:t>  electricity, and safety precautions must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  <a:cs typeface="Arial" pitchFamily="34" charset="0"/>
              </a:rPr>
              <a:t>  be taken by responders.</a:t>
            </a:r>
          </a:p>
          <a:p>
            <a:pPr lvl="1">
              <a:buFont typeface="Arial" pitchFamily="34" charset="0"/>
              <a:buChar char="•"/>
            </a:pPr>
            <a:endParaRPr lang="en-US" sz="2800" b="1" dirty="0" smtClean="0">
              <a:solidFill>
                <a:schemeClr val="bg1"/>
              </a:solidFill>
            </a:endParaRPr>
          </a:p>
          <a:p>
            <a:endParaRPr lang="en-US" sz="2800" b="1" dirty="0" smtClean="0">
              <a:solidFill>
                <a:schemeClr val="bg1"/>
              </a:solidFill>
            </a:endParaRPr>
          </a:p>
          <a:p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1752600" y="1752600"/>
            <a:ext cx="5791200" cy="4724400"/>
            <a:chOff x="1752600" y="1905000"/>
            <a:chExt cx="5791200" cy="4724400"/>
          </a:xfrm>
        </p:grpSpPr>
        <p:sp>
          <p:nvSpPr>
            <p:cNvPr id="17" name="Rectangle 16"/>
            <p:cNvSpPr/>
            <p:nvPr/>
          </p:nvSpPr>
          <p:spPr>
            <a:xfrm>
              <a:off x="1752600" y="1905000"/>
              <a:ext cx="5791200" cy="4038600"/>
            </a:xfrm>
            <a:prstGeom prst="rect">
              <a:avLst/>
            </a:prstGeom>
            <a:solidFill>
              <a:srgbClr val="FF0000">
                <a:alpha val="7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81200" y="1981200"/>
              <a:ext cx="5181600" cy="1077218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  <a:latin typeface="Arial Black" pitchFamily="34" charset="0"/>
                </a:rPr>
                <a:t>Module VI:</a:t>
              </a:r>
            </a:p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 Black" pitchFamily="34" charset="0"/>
                </a:rPr>
                <a:t>Course Conclusion</a:t>
              </a:r>
              <a:endParaRPr lang="en-US" sz="3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25" name="Picture 24" descr="bmw_setup1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362200" y="3225800"/>
              <a:ext cx="4254500" cy="3403600"/>
            </a:xfrm>
            <a:prstGeom prst="rect">
              <a:avLst/>
            </a:prstGeom>
          </p:spPr>
        </p:pic>
      </p:grpSp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6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7400" y="3048000"/>
            <a:ext cx="5181600" cy="830997"/>
          </a:xfrm>
          <a:prstGeom prst="rect">
            <a:avLst/>
          </a:prstGeom>
          <a:noFill/>
          <a:effectLst>
            <a:outerShdw blurRad="50800" dist="381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Module II – Basic Electrical Concepts &amp; Hazards</a:t>
            </a:r>
            <a:endParaRPr lang="en-US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143000" y="457200"/>
            <a:ext cx="7162800" cy="61722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37"/>
          <p:cNvGrpSpPr/>
          <p:nvPr/>
        </p:nvGrpSpPr>
        <p:grpSpPr>
          <a:xfrm>
            <a:off x="1219200" y="1295400"/>
            <a:ext cx="7010400" cy="1733729"/>
            <a:chOff x="1219200" y="2529006"/>
            <a:chExt cx="7010400" cy="1733729"/>
          </a:xfrm>
        </p:grpSpPr>
        <p:sp>
          <p:nvSpPr>
            <p:cNvPr id="18" name="TextBox 17"/>
            <p:cNvSpPr txBox="1"/>
            <p:nvPr/>
          </p:nvSpPr>
          <p:spPr>
            <a:xfrm>
              <a:off x="1219200" y="2529006"/>
              <a:ext cx="21178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chemeClr val="bg1"/>
                  </a:solidFill>
                  <a:latin typeface="Arial Black" pitchFamily="34" charset="0"/>
                </a:rPr>
                <a:t>Voltage</a:t>
              </a:r>
              <a:endParaRPr lang="en-US" sz="36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24000" y="3062406"/>
              <a:ext cx="6705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Electrical potential.  Comparable to water pressure</a:t>
              </a:r>
            </a:p>
            <a:p>
              <a:r>
                <a:rPr lang="en-US" sz="2400" b="1" dirty="0" smtClean="0">
                  <a:solidFill>
                    <a:srgbClr val="FFFF00"/>
                  </a:solidFill>
                </a:rPr>
                <a:t>   or pounds per square inch (PSI) in a hose.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Measured in Volts</a:t>
              </a:r>
              <a:endParaRPr lang="en-US" sz="24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1219200" y="2971800"/>
            <a:ext cx="6239435" cy="1783034"/>
            <a:chOff x="1298331" y="3657600"/>
            <a:chExt cx="4079630" cy="1783034"/>
          </a:xfrm>
        </p:grpSpPr>
        <p:sp>
          <p:nvSpPr>
            <p:cNvPr id="21" name="TextBox 20"/>
            <p:cNvSpPr txBox="1"/>
            <p:nvPr/>
          </p:nvSpPr>
          <p:spPr>
            <a:xfrm>
              <a:off x="1298331" y="3657600"/>
              <a:ext cx="2109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bg1"/>
                  </a:solidFill>
                  <a:latin typeface="Arial Black" pitchFamily="34" charset="0"/>
                </a:rPr>
                <a:t>Current</a:t>
              </a:r>
              <a:endParaRPr lang="en-US" sz="36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91761" y="4240305"/>
              <a:ext cx="3886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Quantity of electrons flowing.  Comparable</a:t>
              </a:r>
            </a:p>
            <a:p>
              <a:r>
                <a:rPr lang="en-US" sz="2400" b="1" dirty="0" smtClean="0">
                  <a:solidFill>
                    <a:srgbClr val="FFFF00"/>
                  </a:solidFill>
                </a:rPr>
                <a:t>   to gallons per minute (GPM) flow of a hose.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Measured in Amperes</a:t>
              </a:r>
              <a:endParaRPr lang="en-US" sz="24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1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6-</a:t>
            </a:r>
            <a:fld id="{1C7A3F9D-EA3A-4B35-83C7-B88C13F6F6E4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743200" y="609600"/>
            <a:ext cx="2903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Definitions</a:t>
            </a:r>
            <a:endParaRPr lang="en-US" sz="3600" dirty="0">
              <a:solidFill>
                <a:schemeClr val="accent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grpSp>
        <p:nvGrpSpPr>
          <p:cNvPr id="4" name="Group 12"/>
          <p:cNvGrpSpPr/>
          <p:nvPr/>
        </p:nvGrpSpPr>
        <p:grpSpPr>
          <a:xfrm>
            <a:off x="1219200" y="4819471"/>
            <a:ext cx="6934200" cy="1733729"/>
            <a:chOff x="1219200" y="2529006"/>
            <a:chExt cx="6934200" cy="1733729"/>
          </a:xfrm>
        </p:grpSpPr>
        <p:sp>
          <p:nvSpPr>
            <p:cNvPr id="14" name="TextBox 13"/>
            <p:cNvSpPr txBox="1"/>
            <p:nvPr/>
          </p:nvSpPr>
          <p:spPr>
            <a:xfrm>
              <a:off x="1219200" y="2529006"/>
              <a:ext cx="29944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chemeClr val="bg1"/>
                  </a:solidFill>
                  <a:latin typeface="Arial Black" pitchFamily="34" charset="0"/>
                </a:rPr>
                <a:t>Resistance</a:t>
              </a:r>
              <a:endParaRPr lang="en-US" sz="36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24000" y="3062406"/>
              <a:ext cx="66294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Material’s resistance to conducting current.</a:t>
              </a:r>
            </a:p>
            <a:p>
              <a:r>
                <a:rPr lang="en-US" sz="2400" b="1" dirty="0" smtClean="0">
                  <a:solidFill>
                    <a:srgbClr val="FFFF00"/>
                  </a:solidFill>
                </a:rPr>
                <a:t>   Comparable to friction loss in a hose line.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Measured in Ohms</a:t>
              </a:r>
              <a:endParaRPr lang="en-US" sz="24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6-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8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200" y="627994"/>
            <a:ext cx="7391400" cy="5315606"/>
          </a:xfrm>
          <a:prstGeom prst="rect">
            <a:avLst/>
          </a:prstGeom>
          <a:solidFill>
            <a:schemeClr val="accent6">
              <a:lumMod val="50000"/>
              <a:alpha val="74902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352800" y="2209800"/>
            <a:ext cx="5105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With both AC and DC, there must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be a completed path, or circuit, for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current to flow.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A switch creates a break in the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circuit when “OFF”.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Turning the switch “ON” completes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the circuit, allowing current to flow.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endParaRPr lang="en-US" sz="2400" dirty="0" smtClean="0"/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0" y="932794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Understanding Electrical Circuits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grpSp>
        <p:nvGrpSpPr>
          <p:cNvPr id="3" name="Group 60"/>
          <p:cNvGrpSpPr/>
          <p:nvPr/>
        </p:nvGrpSpPr>
        <p:grpSpPr>
          <a:xfrm>
            <a:off x="228600" y="1676400"/>
            <a:ext cx="2895600" cy="3099148"/>
            <a:chOff x="304800" y="2590800"/>
            <a:chExt cx="2895600" cy="3099148"/>
          </a:xfrm>
        </p:grpSpPr>
        <p:grpSp>
          <p:nvGrpSpPr>
            <p:cNvPr id="4" name="Group 123"/>
            <p:cNvGrpSpPr/>
            <p:nvPr/>
          </p:nvGrpSpPr>
          <p:grpSpPr>
            <a:xfrm>
              <a:off x="304800" y="2590800"/>
              <a:ext cx="2895600" cy="3048000"/>
              <a:chOff x="4724400" y="304800"/>
              <a:chExt cx="2895600" cy="3048000"/>
            </a:xfrm>
          </p:grpSpPr>
          <p:grpSp>
            <p:nvGrpSpPr>
              <p:cNvPr id="5" name="Group 53"/>
              <p:cNvGrpSpPr/>
              <p:nvPr/>
            </p:nvGrpSpPr>
            <p:grpSpPr>
              <a:xfrm>
                <a:off x="4724400" y="304800"/>
                <a:ext cx="2895600" cy="3048000"/>
                <a:chOff x="-2667000" y="1295400"/>
                <a:chExt cx="2389909" cy="2667000"/>
              </a:xfrm>
            </p:grpSpPr>
            <p:sp>
              <p:nvSpPr>
                <p:cNvPr id="90" name="Rectangle 89"/>
                <p:cNvSpPr/>
                <p:nvPr/>
              </p:nvSpPr>
              <p:spPr>
                <a:xfrm>
                  <a:off x="-2667000" y="1295400"/>
                  <a:ext cx="2389909" cy="2667000"/>
                </a:xfrm>
                <a:prstGeom prst="rect">
                  <a:avLst/>
                </a:prstGeom>
                <a:solidFill>
                  <a:schemeClr val="tx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-2226754" y="1762125"/>
                  <a:ext cx="1446524" cy="1600200"/>
                </a:xfrm>
                <a:prstGeom prst="ellipse">
                  <a:avLst/>
                </a:prstGeom>
                <a:noFill/>
                <a:ln w="38100"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" name="Group 37"/>
                <p:cNvGrpSpPr/>
                <p:nvPr/>
              </p:nvGrpSpPr>
              <p:grpSpPr>
                <a:xfrm>
                  <a:off x="-1660723" y="1362075"/>
                  <a:ext cx="369277" cy="651781"/>
                  <a:chOff x="-656680" y="3745008"/>
                  <a:chExt cx="685801" cy="1073522"/>
                </a:xfrm>
              </p:grpSpPr>
              <p:sp>
                <p:nvSpPr>
                  <p:cNvPr id="93" name="Oval 92"/>
                  <p:cNvSpPr/>
                  <p:nvPr/>
                </p:nvSpPr>
                <p:spPr>
                  <a:xfrm>
                    <a:off x="-656680" y="3745008"/>
                    <a:ext cx="685801" cy="609600"/>
                  </a:xfrm>
                  <a:prstGeom prst="ellipse">
                    <a:avLst/>
                  </a:prstGeom>
                  <a:solidFill>
                    <a:schemeClr val="bg2">
                      <a:lumMod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" name="Rectangle 93"/>
                  <p:cNvSpPr/>
                  <p:nvPr/>
                </p:nvSpPr>
                <p:spPr>
                  <a:xfrm>
                    <a:off x="-517890" y="4278407"/>
                    <a:ext cx="381000" cy="304800"/>
                  </a:xfrm>
                  <a:prstGeom prst="rect">
                    <a:avLst/>
                  </a:prstGeom>
                  <a:solidFill>
                    <a:schemeClr val="bg2">
                      <a:lumMod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" name="Rectangle 94"/>
                  <p:cNvSpPr/>
                  <p:nvPr/>
                </p:nvSpPr>
                <p:spPr>
                  <a:xfrm>
                    <a:off x="-580706" y="4513730"/>
                    <a:ext cx="533402" cy="304800"/>
                  </a:xfrm>
                  <a:prstGeom prst="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7" name="Group 57"/>
              <p:cNvGrpSpPr/>
              <p:nvPr/>
            </p:nvGrpSpPr>
            <p:grpSpPr>
              <a:xfrm>
                <a:off x="6288343" y="2362200"/>
                <a:ext cx="1273111" cy="914400"/>
                <a:chOff x="7870889" y="76200"/>
                <a:chExt cx="1273111" cy="914400"/>
              </a:xfrm>
            </p:grpSpPr>
            <p:sp>
              <p:nvSpPr>
                <p:cNvPr id="82" name="Rectangle 81"/>
                <p:cNvSpPr/>
                <p:nvPr/>
              </p:nvSpPr>
              <p:spPr>
                <a:xfrm>
                  <a:off x="8534400" y="76200"/>
                  <a:ext cx="609600" cy="914400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Oval 82"/>
                <p:cNvSpPr/>
                <p:nvPr/>
              </p:nvSpPr>
              <p:spPr>
                <a:xfrm>
                  <a:off x="8686800" y="609600"/>
                  <a:ext cx="304800" cy="304800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Oval 83"/>
                <p:cNvSpPr/>
                <p:nvPr/>
              </p:nvSpPr>
              <p:spPr>
                <a:xfrm>
                  <a:off x="8686800" y="152400"/>
                  <a:ext cx="304800" cy="304800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5" name="Straight Connector 84"/>
                <p:cNvCxnSpPr/>
                <p:nvPr/>
              </p:nvCxnSpPr>
              <p:spPr>
                <a:xfrm rot="5400000">
                  <a:off x="8742555" y="266700"/>
                  <a:ext cx="7620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/>
                <p:cNvCxnSpPr/>
                <p:nvPr/>
              </p:nvCxnSpPr>
              <p:spPr>
                <a:xfrm rot="5400000">
                  <a:off x="8859645" y="266700"/>
                  <a:ext cx="7620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" name="Oval 86"/>
                <p:cNvSpPr/>
                <p:nvPr/>
              </p:nvSpPr>
              <p:spPr>
                <a:xfrm>
                  <a:off x="8818198" y="338812"/>
                  <a:ext cx="45720" cy="4572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Snip Same Side Corner Rectangle 87"/>
                <p:cNvSpPr/>
                <p:nvPr/>
              </p:nvSpPr>
              <p:spPr>
                <a:xfrm flipV="1">
                  <a:off x="8723375" y="668120"/>
                  <a:ext cx="228600" cy="228600"/>
                </a:xfrm>
                <a:prstGeom prst="snip2SameRect">
                  <a:avLst>
                    <a:gd name="adj1" fmla="val 43867"/>
                    <a:gd name="adj2" fmla="val 0"/>
                  </a:avLst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Freeform 88"/>
                <p:cNvSpPr/>
                <p:nvPr/>
              </p:nvSpPr>
              <p:spPr>
                <a:xfrm rot="2328003">
                  <a:off x="7870889" y="486714"/>
                  <a:ext cx="1010470" cy="271751"/>
                </a:xfrm>
                <a:custGeom>
                  <a:avLst/>
                  <a:gdLst>
                    <a:gd name="connsiteX0" fmla="*/ 323273 w 323273"/>
                    <a:gd name="connsiteY0" fmla="*/ 0 h 312497"/>
                    <a:gd name="connsiteX1" fmla="*/ 267855 w 323273"/>
                    <a:gd name="connsiteY1" fmla="*/ 277091 h 312497"/>
                    <a:gd name="connsiteX2" fmla="*/ 0 w 323273"/>
                    <a:gd name="connsiteY2" fmla="*/ 212437 h 312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3273" h="312497">
                      <a:moveTo>
                        <a:pt x="323273" y="0"/>
                      </a:moveTo>
                      <a:cubicBezTo>
                        <a:pt x="322503" y="120842"/>
                        <a:pt x="321734" y="241685"/>
                        <a:pt x="267855" y="277091"/>
                      </a:cubicBezTo>
                      <a:cubicBezTo>
                        <a:pt x="213976" y="312497"/>
                        <a:pt x="106988" y="262467"/>
                        <a:pt x="0" y="212437"/>
                      </a:cubicBezTo>
                    </a:path>
                  </a:pathLst>
                </a:custGeom>
                <a:ln w="762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6" name="Rectangle 75"/>
              <p:cNvSpPr/>
              <p:nvPr/>
            </p:nvSpPr>
            <p:spPr>
              <a:xfrm>
                <a:off x="4800600" y="1447800"/>
                <a:ext cx="685800" cy="6096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7" name="Straight Connector 76"/>
              <p:cNvCxnSpPr/>
              <p:nvPr/>
            </p:nvCxnSpPr>
            <p:spPr>
              <a:xfrm rot="5400000" flipH="1" flipV="1">
                <a:off x="5252484" y="1660451"/>
                <a:ext cx="446567" cy="326066"/>
              </a:xfrm>
              <a:prstGeom prst="line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Group 97"/>
              <p:cNvGrpSpPr/>
              <p:nvPr/>
            </p:nvGrpSpPr>
            <p:grpSpPr>
              <a:xfrm>
                <a:off x="4862568" y="2433376"/>
                <a:ext cx="457200" cy="538424"/>
                <a:chOff x="366768" y="3804976"/>
                <a:chExt cx="457200" cy="538424"/>
              </a:xfrm>
            </p:grpSpPr>
            <p:cxnSp>
              <p:nvCxnSpPr>
                <p:cNvPr id="79" name="Straight Connector 78"/>
                <p:cNvCxnSpPr/>
                <p:nvPr/>
              </p:nvCxnSpPr>
              <p:spPr>
                <a:xfrm rot="10800000">
                  <a:off x="366768" y="4071264"/>
                  <a:ext cx="457200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/>
                <p:cNvCxnSpPr/>
                <p:nvPr/>
              </p:nvCxnSpPr>
              <p:spPr>
                <a:xfrm rot="5400000">
                  <a:off x="457200" y="4191000"/>
                  <a:ext cx="304800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/>
                <p:cNvCxnSpPr/>
                <p:nvPr/>
              </p:nvCxnSpPr>
              <p:spPr>
                <a:xfrm rot="5400000">
                  <a:off x="244458" y="3957376"/>
                  <a:ext cx="304800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" name="Group 12"/>
            <p:cNvGrpSpPr/>
            <p:nvPr/>
          </p:nvGrpSpPr>
          <p:grpSpPr>
            <a:xfrm>
              <a:off x="342378" y="4699348"/>
              <a:ext cx="685800" cy="990600"/>
              <a:chOff x="304800" y="3657600"/>
              <a:chExt cx="685800" cy="990600"/>
            </a:xfrm>
          </p:grpSpPr>
          <p:sp>
            <p:nvSpPr>
              <p:cNvPr id="66" name="Rectangle 65"/>
              <p:cNvSpPr/>
              <p:nvPr/>
            </p:nvSpPr>
            <p:spPr>
              <a:xfrm>
                <a:off x="304800" y="3657600"/>
                <a:ext cx="609600" cy="9144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" name="Straight Connector 66"/>
              <p:cNvCxnSpPr/>
              <p:nvPr/>
            </p:nvCxnSpPr>
            <p:spPr>
              <a:xfrm rot="10800000">
                <a:off x="366768" y="4083790"/>
                <a:ext cx="4572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rot="5400000">
                <a:off x="457200" y="4216052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304800" y="4340423"/>
                <a:ext cx="685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FF0000"/>
                    </a:solidFill>
                    <a:latin typeface="Arial Black" pitchFamily="34" charset="0"/>
                  </a:rPr>
                  <a:t>OFF</a:t>
                </a:r>
                <a:endParaRPr lang="en-US" sz="1400" dirty="0">
                  <a:solidFill>
                    <a:srgbClr val="FF0000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319872" y="3733800"/>
                <a:ext cx="152400" cy="1524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DDDD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1" name="Straight Connector 70"/>
              <p:cNvCxnSpPr/>
              <p:nvPr/>
            </p:nvCxnSpPr>
            <p:spPr>
              <a:xfrm rot="5400000">
                <a:off x="244458" y="3957376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Oval 71"/>
              <p:cNvSpPr/>
              <p:nvPr/>
            </p:nvSpPr>
            <p:spPr>
              <a:xfrm>
                <a:off x="746928" y="3733800"/>
                <a:ext cx="152400" cy="1524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DDDD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3" name="Straight Connector 72"/>
              <p:cNvCxnSpPr/>
              <p:nvPr/>
            </p:nvCxnSpPr>
            <p:spPr>
              <a:xfrm rot="5400000">
                <a:off x="669942" y="3957376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Oval 63"/>
            <p:cNvSpPr/>
            <p:nvPr/>
          </p:nvSpPr>
          <p:spPr>
            <a:xfrm>
              <a:off x="859466" y="3723167"/>
              <a:ext cx="76200" cy="76200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848833" y="4277833"/>
              <a:ext cx="76200" cy="76200"/>
            </a:xfrm>
            <a:prstGeom prst="ellipse">
              <a:avLst/>
            </a:prstGeom>
            <a:solidFill>
              <a:srgbClr val="0070C0"/>
            </a:solidFill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95"/>
          <p:cNvGrpSpPr/>
          <p:nvPr/>
        </p:nvGrpSpPr>
        <p:grpSpPr>
          <a:xfrm>
            <a:off x="228600" y="1676400"/>
            <a:ext cx="2895600" cy="3048000"/>
            <a:chOff x="5181600" y="3758852"/>
            <a:chExt cx="2895600" cy="3048000"/>
          </a:xfrm>
        </p:grpSpPr>
        <p:grpSp>
          <p:nvGrpSpPr>
            <p:cNvPr id="12" name="Group 147"/>
            <p:cNvGrpSpPr/>
            <p:nvPr/>
          </p:nvGrpSpPr>
          <p:grpSpPr>
            <a:xfrm>
              <a:off x="5181600" y="3758852"/>
              <a:ext cx="2895600" cy="3048000"/>
              <a:chOff x="304800" y="2590800"/>
              <a:chExt cx="2895600" cy="3048000"/>
            </a:xfrm>
          </p:grpSpPr>
          <p:grpSp>
            <p:nvGrpSpPr>
              <p:cNvPr id="13" name="Group 123"/>
              <p:cNvGrpSpPr/>
              <p:nvPr/>
            </p:nvGrpSpPr>
            <p:grpSpPr>
              <a:xfrm>
                <a:off x="304800" y="2590800"/>
                <a:ext cx="2895600" cy="3048000"/>
                <a:chOff x="4724400" y="304800"/>
                <a:chExt cx="2895600" cy="3048000"/>
              </a:xfrm>
            </p:grpSpPr>
            <p:grpSp>
              <p:nvGrpSpPr>
                <p:cNvPr id="14" name="Group 53"/>
                <p:cNvGrpSpPr/>
                <p:nvPr/>
              </p:nvGrpSpPr>
              <p:grpSpPr>
                <a:xfrm>
                  <a:off x="4724400" y="304800"/>
                  <a:ext cx="2895600" cy="3048000"/>
                  <a:chOff x="-2667000" y="1295400"/>
                  <a:chExt cx="2389909" cy="2667000"/>
                </a:xfrm>
              </p:grpSpPr>
              <p:sp>
                <p:nvSpPr>
                  <p:cNvPr id="130" name="Rectangle 129"/>
                  <p:cNvSpPr/>
                  <p:nvPr/>
                </p:nvSpPr>
                <p:spPr>
                  <a:xfrm>
                    <a:off x="-2667000" y="1295400"/>
                    <a:ext cx="2389909" cy="2667000"/>
                  </a:xfrm>
                  <a:prstGeom prst="rect">
                    <a:avLst/>
                  </a:prstGeom>
                  <a:solidFill>
                    <a:schemeClr val="tx1"/>
                  </a:solidFill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1" name="Oval 130"/>
                  <p:cNvSpPr/>
                  <p:nvPr/>
                </p:nvSpPr>
                <p:spPr>
                  <a:xfrm>
                    <a:off x="-2226754" y="1762125"/>
                    <a:ext cx="1446524" cy="1600200"/>
                  </a:xfrm>
                  <a:prstGeom prst="ellipse">
                    <a:avLst/>
                  </a:prstGeom>
                  <a:noFill/>
                  <a:ln w="38100"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5" name="Group 131"/>
                  <p:cNvGrpSpPr/>
                  <p:nvPr/>
                </p:nvGrpSpPr>
                <p:grpSpPr>
                  <a:xfrm>
                    <a:off x="-1660723" y="1362073"/>
                    <a:ext cx="369277" cy="508906"/>
                    <a:chOff x="-656680" y="3745008"/>
                    <a:chExt cx="685801" cy="838199"/>
                  </a:xfrm>
                </p:grpSpPr>
                <p:sp>
                  <p:nvSpPr>
                    <p:cNvPr id="133" name="Oval 132"/>
                    <p:cNvSpPr/>
                    <p:nvPr/>
                  </p:nvSpPr>
                  <p:spPr>
                    <a:xfrm>
                      <a:off x="-656680" y="3745008"/>
                      <a:ext cx="685801" cy="609600"/>
                    </a:xfrm>
                    <a:prstGeom prst="ellipse">
                      <a:avLst/>
                    </a:prstGeom>
                    <a:solidFill>
                      <a:schemeClr val="bg2">
                        <a:lumMod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4" name="Rectangle 133"/>
                    <p:cNvSpPr/>
                    <p:nvPr/>
                  </p:nvSpPr>
                  <p:spPr>
                    <a:xfrm>
                      <a:off x="-517890" y="4278407"/>
                      <a:ext cx="381000" cy="304800"/>
                    </a:xfrm>
                    <a:prstGeom prst="rect">
                      <a:avLst/>
                    </a:prstGeom>
                    <a:solidFill>
                      <a:schemeClr val="bg2">
                        <a:lumMod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grpSp>
              <p:nvGrpSpPr>
                <p:cNvPr id="18" name="Group 57"/>
                <p:cNvGrpSpPr/>
                <p:nvPr/>
              </p:nvGrpSpPr>
              <p:grpSpPr>
                <a:xfrm>
                  <a:off x="6288343" y="2362200"/>
                  <a:ext cx="1273111" cy="914400"/>
                  <a:chOff x="7870889" y="76200"/>
                  <a:chExt cx="1273111" cy="914400"/>
                </a:xfrm>
              </p:grpSpPr>
              <p:sp>
                <p:nvSpPr>
                  <p:cNvPr id="122" name="Rectangle 121"/>
                  <p:cNvSpPr/>
                  <p:nvPr/>
                </p:nvSpPr>
                <p:spPr>
                  <a:xfrm>
                    <a:off x="8534400" y="76200"/>
                    <a:ext cx="609600" cy="914400"/>
                  </a:xfrm>
                  <a:prstGeom prst="rect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3" name="Oval 122"/>
                  <p:cNvSpPr/>
                  <p:nvPr/>
                </p:nvSpPr>
                <p:spPr>
                  <a:xfrm>
                    <a:off x="8686800" y="609600"/>
                    <a:ext cx="304800" cy="304800"/>
                  </a:xfrm>
                  <a:prstGeom prst="ellipse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4" name="Oval 123"/>
                  <p:cNvSpPr/>
                  <p:nvPr/>
                </p:nvSpPr>
                <p:spPr>
                  <a:xfrm>
                    <a:off x="8686800" y="152400"/>
                    <a:ext cx="304800" cy="304800"/>
                  </a:xfrm>
                  <a:prstGeom prst="ellipse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25" name="Straight Connector 124"/>
                  <p:cNvCxnSpPr/>
                  <p:nvPr/>
                </p:nvCxnSpPr>
                <p:spPr>
                  <a:xfrm rot="5400000">
                    <a:off x="8742555" y="266700"/>
                    <a:ext cx="76200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Straight Connector 125"/>
                  <p:cNvCxnSpPr/>
                  <p:nvPr/>
                </p:nvCxnSpPr>
                <p:spPr>
                  <a:xfrm rot="5400000">
                    <a:off x="8859645" y="266700"/>
                    <a:ext cx="76200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7" name="Oval 126"/>
                  <p:cNvSpPr/>
                  <p:nvPr/>
                </p:nvSpPr>
                <p:spPr>
                  <a:xfrm>
                    <a:off x="8818198" y="338812"/>
                    <a:ext cx="45720" cy="4572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8" name="Snip Same Side Corner Rectangle 127"/>
                  <p:cNvSpPr/>
                  <p:nvPr/>
                </p:nvSpPr>
                <p:spPr>
                  <a:xfrm flipV="1">
                    <a:off x="8723375" y="668120"/>
                    <a:ext cx="228600" cy="228600"/>
                  </a:xfrm>
                  <a:prstGeom prst="snip2SameRect">
                    <a:avLst>
                      <a:gd name="adj1" fmla="val 43867"/>
                      <a:gd name="adj2" fmla="val 0"/>
                    </a:avLst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9" name="Freeform 128"/>
                  <p:cNvSpPr/>
                  <p:nvPr/>
                </p:nvSpPr>
                <p:spPr>
                  <a:xfrm rot="2328003">
                    <a:off x="7870889" y="486714"/>
                    <a:ext cx="1010470" cy="271751"/>
                  </a:xfrm>
                  <a:custGeom>
                    <a:avLst/>
                    <a:gdLst>
                      <a:gd name="connsiteX0" fmla="*/ 323273 w 323273"/>
                      <a:gd name="connsiteY0" fmla="*/ 0 h 312497"/>
                      <a:gd name="connsiteX1" fmla="*/ 267855 w 323273"/>
                      <a:gd name="connsiteY1" fmla="*/ 277091 h 312497"/>
                      <a:gd name="connsiteX2" fmla="*/ 0 w 323273"/>
                      <a:gd name="connsiteY2" fmla="*/ 212437 h 312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23273" h="312497">
                        <a:moveTo>
                          <a:pt x="323273" y="0"/>
                        </a:moveTo>
                        <a:cubicBezTo>
                          <a:pt x="322503" y="120842"/>
                          <a:pt x="321734" y="241685"/>
                          <a:pt x="267855" y="277091"/>
                        </a:cubicBezTo>
                        <a:cubicBezTo>
                          <a:pt x="213976" y="312497"/>
                          <a:pt x="106988" y="262467"/>
                          <a:pt x="0" y="212437"/>
                        </a:cubicBezTo>
                      </a:path>
                    </a:pathLst>
                  </a:custGeom>
                  <a:ln w="76200"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6" name="Rectangle 115"/>
                <p:cNvSpPr/>
                <p:nvPr/>
              </p:nvSpPr>
              <p:spPr>
                <a:xfrm>
                  <a:off x="4800600" y="1422748"/>
                  <a:ext cx="685800" cy="6096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17" name="Straight Connector 116"/>
                <p:cNvCxnSpPr/>
                <p:nvPr/>
              </p:nvCxnSpPr>
              <p:spPr>
                <a:xfrm rot="5400000" flipH="1">
                  <a:off x="5023883" y="1770965"/>
                  <a:ext cx="565299" cy="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9" name="Group 97"/>
                <p:cNvGrpSpPr/>
                <p:nvPr/>
              </p:nvGrpSpPr>
              <p:grpSpPr>
                <a:xfrm>
                  <a:off x="4862568" y="2433376"/>
                  <a:ext cx="457200" cy="538424"/>
                  <a:chOff x="366768" y="3804976"/>
                  <a:chExt cx="457200" cy="538424"/>
                </a:xfrm>
              </p:grpSpPr>
              <p:cxnSp>
                <p:nvCxnSpPr>
                  <p:cNvPr id="119" name="Straight Connector 118"/>
                  <p:cNvCxnSpPr/>
                  <p:nvPr/>
                </p:nvCxnSpPr>
                <p:spPr>
                  <a:xfrm rot="10800000">
                    <a:off x="366768" y="4071264"/>
                    <a:ext cx="457200" cy="0"/>
                  </a:xfrm>
                  <a:prstGeom prst="line">
                    <a:avLst/>
                  </a:prstGeom>
                  <a:ln w="762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Straight Connector 119"/>
                  <p:cNvCxnSpPr/>
                  <p:nvPr/>
                </p:nvCxnSpPr>
                <p:spPr>
                  <a:xfrm rot="5400000">
                    <a:off x="457200" y="4191000"/>
                    <a:ext cx="304800" cy="0"/>
                  </a:xfrm>
                  <a:prstGeom prst="line">
                    <a:avLst/>
                  </a:prstGeom>
                  <a:ln w="762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Straight Connector 120"/>
                  <p:cNvCxnSpPr/>
                  <p:nvPr/>
                </p:nvCxnSpPr>
                <p:spPr>
                  <a:xfrm rot="5400000">
                    <a:off x="244458" y="3957376"/>
                    <a:ext cx="304800" cy="0"/>
                  </a:xfrm>
                  <a:prstGeom prst="line">
                    <a:avLst/>
                  </a:prstGeom>
                  <a:ln w="762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12" name="Oval 111"/>
              <p:cNvSpPr/>
              <p:nvPr/>
            </p:nvSpPr>
            <p:spPr>
              <a:xfrm>
                <a:off x="848833" y="3698115"/>
                <a:ext cx="76200" cy="76200"/>
              </a:xfrm>
              <a:prstGeom prst="ellipse">
                <a:avLst/>
              </a:prstGeom>
              <a:solidFill>
                <a:srgbClr val="00B0F0"/>
              </a:solidFill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848833" y="4263414"/>
                <a:ext cx="76200" cy="76200"/>
              </a:xfrm>
              <a:prstGeom prst="ellipse">
                <a:avLst/>
              </a:prstGeom>
              <a:solidFill>
                <a:srgbClr val="0070C0"/>
              </a:solidFill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6"/>
            <p:cNvGrpSpPr/>
            <p:nvPr/>
          </p:nvGrpSpPr>
          <p:grpSpPr>
            <a:xfrm>
              <a:off x="6400800" y="3810000"/>
              <a:ext cx="457200" cy="753836"/>
              <a:chOff x="4495800" y="533400"/>
              <a:chExt cx="457200" cy="753836"/>
            </a:xfrm>
          </p:grpSpPr>
          <p:sp>
            <p:nvSpPr>
              <p:cNvPr id="108" name="Oval 107"/>
              <p:cNvSpPr/>
              <p:nvPr/>
            </p:nvSpPr>
            <p:spPr>
              <a:xfrm>
                <a:off x="4495800" y="533400"/>
                <a:ext cx="457200" cy="46389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Rectangle 108"/>
              <p:cNvSpPr/>
              <p:nvPr/>
            </p:nvSpPr>
            <p:spPr>
              <a:xfrm>
                <a:off x="4597400" y="939312"/>
                <a:ext cx="254000" cy="23195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Rectangle 109"/>
              <p:cNvSpPr/>
              <p:nvPr/>
            </p:nvSpPr>
            <p:spPr>
              <a:xfrm>
                <a:off x="4546600" y="1055286"/>
                <a:ext cx="355600" cy="23195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5213499" y="5823113"/>
              <a:ext cx="609600" cy="960456"/>
              <a:chOff x="304800" y="3611544"/>
              <a:chExt cx="609600" cy="960456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304800" y="3657600"/>
                <a:ext cx="609600" cy="9144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1" name="Straight Connector 100"/>
              <p:cNvCxnSpPr/>
              <p:nvPr/>
            </p:nvCxnSpPr>
            <p:spPr>
              <a:xfrm rot="10800000">
                <a:off x="381000" y="4150808"/>
                <a:ext cx="4572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 rot="5400000">
                <a:off x="457200" y="4027712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TextBox 102"/>
              <p:cNvSpPr txBox="1"/>
              <p:nvPr/>
            </p:nvSpPr>
            <p:spPr>
              <a:xfrm>
                <a:off x="381000" y="3611544"/>
                <a:ext cx="533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00B050"/>
                    </a:solidFill>
                    <a:latin typeface="Arial Black" pitchFamily="34" charset="0"/>
                  </a:rPr>
                  <a:t>ON</a:t>
                </a:r>
                <a:endParaRPr lang="en-US" sz="1400" dirty="0">
                  <a:solidFill>
                    <a:srgbClr val="00B050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304800" y="4343400"/>
                <a:ext cx="152400" cy="1524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DDDD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 rot="5400000">
                <a:off x="228600" y="4267200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Oval 105"/>
              <p:cNvSpPr/>
              <p:nvPr/>
            </p:nvSpPr>
            <p:spPr>
              <a:xfrm>
                <a:off x="762000" y="4343400"/>
                <a:ext cx="152400" cy="1524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DDDD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7" name="Straight Connector 106"/>
              <p:cNvCxnSpPr/>
              <p:nvPr/>
            </p:nvCxnSpPr>
            <p:spPr>
              <a:xfrm rot="5400000">
                <a:off x="685800" y="4267200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62000" y="1066800"/>
            <a:ext cx="7620000" cy="5562600"/>
          </a:xfrm>
          <a:prstGeom prst="rect">
            <a:avLst/>
          </a:prstGeom>
          <a:solidFill>
            <a:schemeClr val="accent5">
              <a:lumMod val="50000"/>
              <a:alpha val="74902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114"/>
          <p:cNvGrpSpPr/>
          <p:nvPr/>
        </p:nvGrpSpPr>
        <p:grpSpPr>
          <a:xfrm>
            <a:off x="4038600" y="3352800"/>
            <a:ext cx="3429000" cy="2667000"/>
            <a:chOff x="4419600" y="3561035"/>
            <a:chExt cx="3200400" cy="2458765"/>
          </a:xfrm>
        </p:grpSpPr>
        <p:sp>
          <p:nvSpPr>
            <p:cNvPr id="105" name="Rectangle 104"/>
            <p:cNvSpPr/>
            <p:nvPr/>
          </p:nvSpPr>
          <p:spPr>
            <a:xfrm>
              <a:off x="4724400" y="5257800"/>
              <a:ext cx="304800" cy="76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7086600" y="5257800"/>
              <a:ext cx="304800" cy="76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ounded Rectangle 107"/>
            <p:cNvSpPr/>
            <p:nvPr/>
          </p:nvSpPr>
          <p:spPr>
            <a:xfrm>
              <a:off x="4419600" y="4572000"/>
              <a:ext cx="3200400" cy="91440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5029200" y="3581400"/>
              <a:ext cx="2057400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36655" y="4424218"/>
              <a:ext cx="2817090" cy="258618"/>
            </a:xfrm>
            <a:custGeom>
              <a:avLst/>
              <a:gdLst>
                <a:gd name="connsiteX0" fmla="*/ 0 w 2817090"/>
                <a:gd name="connsiteY0" fmla="*/ 249382 h 258618"/>
                <a:gd name="connsiteX1" fmla="*/ 1487054 w 2817090"/>
                <a:gd name="connsiteY1" fmla="*/ 0 h 258618"/>
                <a:gd name="connsiteX2" fmla="*/ 2817090 w 2817090"/>
                <a:gd name="connsiteY2" fmla="*/ 221673 h 258618"/>
                <a:gd name="connsiteX3" fmla="*/ 193963 w 2817090"/>
                <a:gd name="connsiteY3" fmla="*/ 258618 h 25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7090" h="258618">
                  <a:moveTo>
                    <a:pt x="0" y="249382"/>
                  </a:moveTo>
                  <a:lnTo>
                    <a:pt x="1487054" y="0"/>
                  </a:lnTo>
                  <a:lnTo>
                    <a:pt x="2817090" y="221673"/>
                  </a:lnTo>
                  <a:lnTo>
                    <a:pt x="193963" y="258618"/>
                  </a:lnTo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/>
            <p:cNvSpPr/>
            <p:nvPr/>
          </p:nvSpPr>
          <p:spPr>
            <a:xfrm rot="20399286" flipH="1">
              <a:off x="7199587" y="3561035"/>
              <a:ext cx="76386" cy="11075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/>
            <p:cNvSpPr/>
            <p:nvPr/>
          </p:nvSpPr>
          <p:spPr>
            <a:xfrm rot="1161251" flipH="1">
              <a:off x="4828498" y="3569012"/>
              <a:ext cx="114097" cy="11075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4572000" y="4724400"/>
              <a:ext cx="304800" cy="3048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7162800" y="4724400"/>
              <a:ext cx="304800" cy="3048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6-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9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1295400"/>
            <a:ext cx="746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Electrical Circuits in Vehicles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grpSp>
        <p:nvGrpSpPr>
          <p:cNvPr id="37" name="Group 115"/>
          <p:cNvGrpSpPr/>
          <p:nvPr/>
        </p:nvGrpSpPr>
        <p:grpSpPr>
          <a:xfrm>
            <a:off x="6790898" y="3810000"/>
            <a:ext cx="1524760" cy="2209799"/>
            <a:chOff x="7095698" y="3810000"/>
            <a:chExt cx="1524760" cy="2209799"/>
          </a:xfrm>
        </p:grpSpPr>
        <p:sp>
          <p:nvSpPr>
            <p:cNvPr id="62" name="Oval 61"/>
            <p:cNvSpPr/>
            <p:nvPr/>
          </p:nvSpPr>
          <p:spPr>
            <a:xfrm>
              <a:off x="7824300" y="3810000"/>
              <a:ext cx="472499" cy="427294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7740184" y="4322753"/>
              <a:ext cx="610615" cy="94004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 rot="928715">
              <a:off x="7095698" y="4212581"/>
              <a:ext cx="755998" cy="17091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 rot="13672072">
              <a:off x="8184122" y="4539089"/>
              <a:ext cx="683672" cy="1890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 rot="15534283">
              <a:off x="7931416" y="5531561"/>
              <a:ext cx="790816" cy="17349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/>
            <p:cNvSpPr/>
            <p:nvPr/>
          </p:nvSpPr>
          <p:spPr>
            <a:xfrm rot="17123121">
              <a:off x="7302507" y="5506747"/>
              <a:ext cx="827509" cy="19859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Rectangle 67"/>
          <p:cNvSpPr/>
          <p:nvPr/>
        </p:nvSpPr>
        <p:spPr>
          <a:xfrm>
            <a:off x="3810000" y="6019800"/>
            <a:ext cx="4419600" cy="228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TextBox 118"/>
          <p:cNvSpPr txBox="1"/>
          <p:nvPr/>
        </p:nvSpPr>
        <p:spPr>
          <a:xfrm>
            <a:off x="914400" y="2033994"/>
            <a:ext cx="7162800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Both AC and DC circuits can be used. 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14400" y="2667000"/>
            <a:ext cx="7391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All HV circuits are completely isolated from the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chassis.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Unlike a structure,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no circuits are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grounded to earth.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Electrocution hazard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exists when a body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becomes part of a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completed circuit.</a:t>
            </a:r>
          </a:p>
          <a:p>
            <a:pPr>
              <a:lnSpc>
                <a:spcPts val="2400"/>
              </a:lnSpc>
            </a:pPr>
            <a:endParaRPr lang="en-US" sz="8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endParaRPr lang="en-US" sz="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21145A08A06C48B4BBE98BD3183480" ma:contentTypeVersion="0" ma:contentTypeDescription="Create a new document." ma:contentTypeScope="" ma:versionID="341084f42406b07be4bf6f9932e41a74">
  <xsd:schema xmlns:xsd="http://www.w3.org/2001/XMLSchema" xmlns:p="http://schemas.microsoft.com/office/2006/metadata/properties" targetNamespace="http://schemas.microsoft.com/office/2006/metadata/properties" ma:root="true" ma:fieldsID="5c102609d9608d99b400295accdf9f3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Document Note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4987CF1-CB33-4389-8F35-E2458B3B77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8D5ED0C-AFFD-4B67-AF98-08A06559DDDE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9F535233-4947-4BEE-9908-4B647F8F0C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6658</TotalTime>
  <Words>1294</Words>
  <Application>Microsoft Office PowerPoint</Application>
  <PresentationFormat>On-screen Show (4:3)</PresentationFormat>
  <Paragraphs>361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FL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FL</dc:creator>
  <cp:lastModifiedBy>John Cannon</cp:lastModifiedBy>
  <cp:revision>221</cp:revision>
  <dcterms:created xsi:type="dcterms:W3CDTF">2011-04-11T20:05:00Z</dcterms:created>
  <dcterms:modified xsi:type="dcterms:W3CDTF">2011-08-19T19:03:55Z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0x0101000121145A08A06C48B4BBE98BD3183480</vt:lpwstr>
  </property>
</Properties>
</file>